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62" r:id="rId3"/>
    <p:sldId id="263" r:id="rId4"/>
    <p:sldId id="264" r:id="rId5"/>
    <p:sldId id="265"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3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68284-34FC-4B2E-AE27-09C5FFEBD6AC}" type="datetimeFigureOut">
              <a:rPr lang="es-MX" smtClean="0"/>
              <a:pPr/>
              <a:t>05/04/2010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044CE-5817-4AB1-ADF0-F5D3DB21197E}"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FE044CE-5817-4AB1-ADF0-F5D3DB21197E}" type="slidenum">
              <a:rPr lang="es-MX" smtClean="0"/>
              <a:pPr/>
              <a:t>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1342D-2F14-4E4E-B9C0-C63EF8081835}" type="datetimeFigureOut">
              <a:rPr lang="es-MX" smtClean="0"/>
              <a:pPr/>
              <a:t>05/04/2010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67895A3-432E-40DD-8CC8-AFDBE568C75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1342D-2F14-4E4E-B9C0-C63EF8081835}" type="datetimeFigureOut">
              <a:rPr lang="es-MX" smtClean="0"/>
              <a:pPr/>
              <a:t>05/04/2010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895A3-432E-40DD-8CC8-AFDBE568C754}"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www.pumagua.unam.mx/"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Marcador de contenido"/>
          <p:cNvSpPr>
            <a:spLocks noGrp="1"/>
          </p:cNvSpPr>
          <p:nvPr>
            <p:ph sz="half" idx="2"/>
          </p:nvPr>
        </p:nvSpPr>
        <p:spPr/>
        <p:txBody>
          <a:bodyPr/>
          <a:lstStyle/>
          <a:p>
            <a:endParaRPr lang="es-MX"/>
          </a:p>
        </p:txBody>
      </p:sp>
      <p:pic>
        <p:nvPicPr>
          <p:cNvPr id="7" name="6 Marcador de contenido" descr="1186375_36882021.jpg"/>
          <p:cNvPicPr>
            <a:picLocks noGrp="1" noChangeAspect="1"/>
          </p:cNvPicPr>
          <p:nvPr>
            <p:ph sz="half" idx="1"/>
          </p:nvPr>
        </p:nvPicPr>
        <p:blipFill>
          <a:blip r:embed="rId3" cstate="print"/>
          <a:stretch>
            <a:fillRect/>
          </a:stretch>
        </p:blipFill>
        <p:spPr>
          <a:xfrm>
            <a:off x="0" y="0"/>
            <a:ext cx="9144000" cy="6858000"/>
          </a:xfrm>
        </p:spPr>
      </p:pic>
      <p:pic>
        <p:nvPicPr>
          <p:cNvPr id="8" name="Picture 5"/>
          <p:cNvPicPr>
            <a:picLocks noChangeAspect="1" noChangeArrowheads="1"/>
          </p:cNvPicPr>
          <p:nvPr/>
        </p:nvPicPr>
        <p:blipFill>
          <a:blip r:embed="rId4"/>
          <a:srcRect l="51295" t="15073" b="67992"/>
          <a:stretch>
            <a:fillRect/>
          </a:stretch>
        </p:blipFill>
        <p:spPr bwMode="auto">
          <a:xfrm>
            <a:off x="3643306" y="928670"/>
            <a:ext cx="4597115" cy="1643074"/>
          </a:xfrm>
          <a:prstGeom prst="rect">
            <a:avLst/>
          </a:prstGeom>
          <a:noFill/>
          <a:ln w="9525">
            <a:noFill/>
            <a:miter lim="800000"/>
            <a:headEnd/>
            <a:tailEnd/>
          </a:ln>
          <a:effectLst>
            <a:innerShdw blurRad="63500" dist="50800" dir="16200000">
              <a:prstClr val="black">
                <a:alpha val="50000"/>
              </a:prstClr>
            </a:innerShdw>
          </a:effectLst>
        </p:spPr>
      </p:pic>
      <p:sp>
        <p:nvSpPr>
          <p:cNvPr id="9" name="8 Rectángulo"/>
          <p:cNvSpPr/>
          <p:nvPr/>
        </p:nvSpPr>
        <p:spPr>
          <a:xfrm>
            <a:off x="4143372" y="857232"/>
            <a:ext cx="1715534" cy="646331"/>
          </a:xfrm>
          <a:prstGeom prst="rect">
            <a:avLst/>
          </a:prstGeom>
          <a:noFill/>
          <a:ln>
            <a:noFill/>
          </a:ln>
          <a:effectLst>
            <a:outerShdw blurRad="50800" dist="38100" dir="2700000" algn="tl" rotWithShape="0">
              <a:prstClr val="black">
                <a:alpha val="40000"/>
              </a:prstClr>
            </a:outerShdw>
          </a:effectLst>
        </p:spPr>
        <p:txBody>
          <a:bodyPr wrap="none">
            <a:spAutoFit/>
          </a:bodyPr>
          <a:lstStyle/>
          <a:p>
            <a:r>
              <a:rPr lang="es-MX" sz="3600" dirty="0" smtClean="0">
                <a:solidFill>
                  <a:schemeClr val="accent5">
                    <a:lumMod val="40000"/>
                    <a:lumOff val="60000"/>
                  </a:schemeClr>
                </a:solidFill>
                <a:effectLst>
                  <a:outerShdw blurRad="38100" dist="38100" dir="2700000" algn="tl">
                    <a:srgbClr val="000000">
                      <a:alpha val="43137"/>
                    </a:srgbClr>
                  </a:outerShdw>
                </a:effectLst>
                <a:latin typeface="Eras Demi ITC" pitchFamily="34" charset="0"/>
              </a:rPr>
              <a:t>Gaceta</a:t>
            </a:r>
            <a:endParaRPr lang="es-MX" sz="3600" dirty="0">
              <a:solidFill>
                <a:schemeClr val="accent5">
                  <a:lumMod val="40000"/>
                  <a:lumOff val="60000"/>
                </a:schemeClr>
              </a:solidFill>
              <a:effectLst>
                <a:outerShdw blurRad="38100" dist="38100" dir="2700000" algn="tl">
                  <a:srgbClr val="000000">
                    <a:alpha val="43137"/>
                  </a:srgbClr>
                </a:outerShdw>
              </a:effectLst>
              <a:latin typeface="Eras Demi ITC" pitchFamily="34" charset="0"/>
            </a:endParaRPr>
          </a:p>
        </p:txBody>
      </p:sp>
      <p:sp>
        <p:nvSpPr>
          <p:cNvPr id="10" name="9 Rectángulo"/>
          <p:cNvSpPr/>
          <p:nvPr/>
        </p:nvSpPr>
        <p:spPr>
          <a:xfrm>
            <a:off x="2571736" y="2571744"/>
            <a:ext cx="6429420" cy="6032421"/>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Arial" pitchFamily="34" charset="0"/>
              <a:buChar char="•"/>
            </a:pPr>
            <a:r>
              <a:rPr lang="es-MX" sz="3600" dirty="0" smtClean="0">
                <a:solidFill>
                  <a:srgbClr val="CC9900"/>
                </a:solidFill>
                <a:effectLst>
                  <a:outerShdw blurRad="38100" dist="38100" dir="2700000" algn="tl">
                    <a:srgbClr val="000000">
                      <a:alpha val="43137"/>
                    </a:srgbClr>
                  </a:outerShdw>
                </a:effectLst>
                <a:latin typeface="BankGothic Md BT" pitchFamily="34" charset="0"/>
              </a:rPr>
              <a:t>Plan de Seguridad</a:t>
            </a:r>
          </a:p>
          <a:p>
            <a:r>
              <a:rPr lang="es-MX" sz="3600" dirty="0" smtClean="0">
                <a:solidFill>
                  <a:srgbClr val="CC9900"/>
                </a:solidFill>
                <a:effectLst>
                  <a:outerShdw blurRad="38100" dist="38100" dir="2700000" algn="tl">
                    <a:srgbClr val="000000">
                      <a:alpha val="43137"/>
                    </a:srgbClr>
                  </a:outerShdw>
                </a:effectLst>
                <a:latin typeface="BankGothic Md BT" pitchFamily="34" charset="0"/>
              </a:rPr>
              <a:t>Del Agua: </a:t>
            </a:r>
            <a:r>
              <a:rPr lang="es-MX" dirty="0" smtClean="0">
                <a:solidFill>
                  <a:srgbClr val="CC9900"/>
                </a:solidFill>
                <a:effectLst>
                  <a:outerShdw blurRad="38100" dist="38100" dir="2700000" algn="tl">
                    <a:srgbClr val="000000">
                      <a:alpha val="43137"/>
                    </a:srgbClr>
                  </a:outerShdw>
                </a:effectLst>
                <a:latin typeface="BankGothic Md BT" pitchFamily="34" charset="0"/>
              </a:rPr>
              <a:t>instituto de ingeniería</a:t>
            </a:r>
          </a:p>
          <a:p>
            <a:endParaRPr lang="es-MX" dirty="0" smtClean="0">
              <a:solidFill>
                <a:schemeClr val="tx2">
                  <a:lumMod val="75000"/>
                </a:schemeClr>
              </a:solidFill>
              <a:effectLst>
                <a:outerShdw blurRad="38100" dist="38100" dir="2700000" algn="tl">
                  <a:srgbClr val="000000">
                    <a:alpha val="43137"/>
                  </a:srgbClr>
                </a:outerShdw>
              </a:effectLst>
              <a:latin typeface="BankGothic Md BT" pitchFamily="34" charset="0"/>
            </a:endParaRPr>
          </a:p>
          <a:p>
            <a:endParaRPr lang="es-MX" dirty="0" smtClean="0">
              <a:solidFill>
                <a:schemeClr val="tx2">
                  <a:lumMod val="75000"/>
                </a:schemeClr>
              </a:solidFill>
              <a:effectLst>
                <a:outerShdw blurRad="38100" dist="38100" dir="2700000" algn="tl">
                  <a:srgbClr val="000000">
                    <a:alpha val="43137"/>
                  </a:srgbClr>
                </a:outerShdw>
              </a:effectLst>
              <a:latin typeface="BankGothic Md BT" pitchFamily="34" charset="0"/>
            </a:endParaRPr>
          </a:p>
          <a:p>
            <a:pPr>
              <a:buFont typeface="Arial" pitchFamily="34" charset="0"/>
              <a:buChar char="•"/>
            </a:pPr>
            <a:r>
              <a:rPr lang="es-MX" sz="3200" dirty="0" smtClean="0">
                <a:solidFill>
                  <a:schemeClr val="bg1">
                    <a:lumMod val="65000"/>
                  </a:schemeClr>
                </a:solidFill>
                <a:effectLst>
                  <a:outerShdw blurRad="38100" dist="38100" dir="2700000" algn="tl">
                    <a:srgbClr val="000000">
                      <a:alpha val="43137"/>
                    </a:srgbClr>
                  </a:outerShdw>
                </a:effectLst>
                <a:latin typeface="BankGothic Md BT" pitchFamily="34" charset="0"/>
              </a:rPr>
              <a:t>ENCUESTA DE CONSUMO DE AGUA BEBIBLE: </a:t>
            </a:r>
          </a:p>
          <a:p>
            <a:r>
              <a:rPr lang="es-MX" sz="1600" dirty="0" smtClean="0">
                <a:solidFill>
                  <a:schemeClr val="bg1">
                    <a:lumMod val="65000"/>
                  </a:schemeClr>
                </a:solidFill>
                <a:effectLst>
                  <a:outerShdw blurRad="38100" dist="38100" dir="2700000" algn="tl">
                    <a:srgbClr val="000000">
                      <a:alpha val="43137"/>
                    </a:srgbClr>
                  </a:outerShdw>
                </a:effectLst>
                <a:latin typeface="BankGothic Md BT" pitchFamily="34" charset="0"/>
              </a:rPr>
              <a:t>INSTITUTO </a:t>
            </a:r>
            <a:r>
              <a:rPr lang="es-MX" dirty="0" smtClean="0">
                <a:solidFill>
                  <a:schemeClr val="bg1">
                    <a:lumMod val="65000"/>
                  </a:schemeClr>
                </a:solidFill>
                <a:effectLst>
                  <a:outerShdw blurRad="38100" dist="38100" dir="2700000" algn="tl">
                    <a:srgbClr val="000000">
                      <a:alpha val="43137"/>
                    </a:srgbClr>
                  </a:outerShdw>
                </a:effectLst>
                <a:latin typeface="BankGothic Md BT" pitchFamily="34" charset="0"/>
              </a:rPr>
              <a:t>DE ECOLOGÍA</a:t>
            </a:r>
          </a:p>
          <a:p>
            <a:endParaRPr lang="es-MX" dirty="0" smtClean="0">
              <a:solidFill>
                <a:schemeClr val="tx2">
                  <a:lumMod val="75000"/>
                </a:schemeClr>
              </a:solidFill>
              <a:effectLst>
                <a:outerShdw blurRad="38100" dist="38100" dir="2700000" algn="tl">
                  <a:srgbClr val="000000">
                    <a:alpha val="43137"/>
                  </a:srgbClr>
                </a:outerShdw>
              </a:effectLst>
              <a:latin typeface="BankGothic Md BT" pitchFamily="34" charset="0"/>
            </a:endParaRPr>
          </a:p>
          <a:p>
            <a:endParaRPr lang="es-MX" dirty="0" smtClean="0">
              <a:solidFill>
                <a:schemeClr val="tx2">
                  <a:lumMod val="75000"/>
                </a:schemeClr>
              </a:solidFill>
              <a:effectLst>
                <a:outerShdw blurRad="38100" dist="38100" dir="2700000" algn="tl">
                  <a:srgbClr val="000000">
                    <a:alpha val="43137"/>
                  </a:srgbClr>
                </a:outerShdw>
              </a:effectLst>
              <a:latin typeface="BankGothic Md BT" pitchFamily="34" charset="0"/>
            </a:endParaRPr>
          </a:p>
          <a:p>
            <a:endParaRPr lang="es-MX" dirty="0" smtClean="0">
              <a:solidFill>
                <a:schemeClr val="tx2">
                  <a:lumMod val="75000"/>
                </a:schemeClr>
              </a:solidFill>
              <a:effectLst>
                <a:outerShdw blurRad="38100" dist="38100" dir="2700000" algn="tl">
                  <a:srgbClr val="000000">
                    <a:alpha val="43137"/>
                  </a:srgbClr>
                </a:outerShdw>
              </a:effectLst>
              <a:latin typeface="BankGothic Md BT" pitchFamily="34" charset="0"/>
            </a:endParaRPr>
          </a:p>
          <a:p>
            <a:endParaRPr lang="es-MX" dirty="0" smtClean="0">
              <a:solidFill>
                <a:schemeClr val="tx2">
                  <a:lumMod val="75000"/>
                </a:schemeClr>
              </a:solidFill>
              <a:effectLst>
                <a:outerShdw blurRad="38100" dist="38100" dir="2700000" algn="tl">
                  <a:srgbClr val="000000">
                    <a:alpha val="43137"/>
                  </a:srgbClr>
                </a:outerShdw>
              </a:effectLst>
              <a:latin typeface="BankGothic Md BT" pitchFamily="34" charset="0"/>
            </a:endParaRPr>
          </a:p>
          <a:p>
            <a:endParaRPr lang="es-MX" sz="4400" dirty="0" smtClean="0">
              <a:solidFill>
                <a:schemeClr val="tx2">
                  <a:lumMod val="75000"/>
                </a:schemeClr>
              </a:solidFill>
              <a:effectLst>
                <a:outerShdw blurRad="38100" dist="38100" dir="2700000" algn="tl">
                  <a:srgbClr val="000000">
                    <a:alpha val="43137"/>
                  </a:srgbClr>
                </a:outerShdw>
              </a:effectLst>
              <a:latin typeface="BankGothic Md BT" pitchFamily="34" charset="0"/>
            </a:endParaRPr>
          </a:p>
          <a:p>
            <a:endParaRPr lang="es-MX" sz="4400" dirty="0" smtClean="0">
              <a:solidFill>
                <a:schemeClr val="tx2">
                  <a:lumMod val="75000"/>
                </a:schemeClr>
              </a:solidFill>
              <a:effectLst>
                <a:outerShdw blurRad="38100" dist="38100" dir="2700000" algn="tl">
                  <a:srgbClr val="000000">
                    <a:alpha val="43137"/>
                  </a:srgbClr>
                </a:outerShdw>
              </a:effectLst>
              <a:latin typeface="BankGothic Md BT" pitchFamily="34" charset="0"/>
            </a:endParaRPr>
          </a:p>
          <a:p>
            <a:r>
              <a:rPr lang="es-MX" sz="3600" dirty="0" smtClean="0">
                <a:solidFill>
                  <a:schemeClr val="bg1"/>
                </a:solidFill>
                <a:latin typeface="BankGothic Md BT" pitchFamily="34" charset="0"/>
              </a:rPr>
              <a:t> </a:t>
            </a:r>
            <a:endParaRPr lang="es-MX" sz="3600" dirty="0"/>
          </a:p>
        </p:txBody>
      </p:sp>
      <p:sp>
        <p:nvSpPr>
          <p:cNvPr id="11" name="10 CuadroTexto"/>
          <p:cNvSpPr txBox="1"/>
          <p:nvPr/>
        </p:nvSpPr>
        <p:spPr>
          <a:xfrm rot="16200000">
            <a:off x="-403934" y="4658439"/>
            <a:ext cx="1605761" cy="369332"/>
          </a:xfrm>
          <a:prstGeom prst="rect">
            <a:avLst/>
          </a:prstGeom>
          <a:noFill/>
        </p:spPr>
        <p:txBody>
          <a:bodyPr wrap="none" rtlCol="0">
            <a:spAutoFit/>
          </a:bodyPr>
          <a:lstStyle/>
          <a:p>
            <a:r>
              <a:rPr lang="es-MX" b="1" dirty="0" smtClean="0">
                <a:solidFill>
                  <a:schemeClr val="bg1">
                    <a:lumMod val="85000"/>
                  </a:schemeClr>
                </a:solidFill>
                <a:effectLst>
                  <a:outerShdw blurRad="38100" dist="38100" dir="2700000" algn="tl">
                    <a:srgbClr val="000000">
                      <a:alpha val="43137"/>
                    </a:srgbClr>
                  </a:outerShdw>
                </a:effectLst>
              </a:rPr>
              <a:t>Marzo de 2010</a:t>
            </a:r>
            <a:endParaRPr lang="es-MX" b="1" dirty="0">
              <a:solidFill>
                <a:schemeClr val="bg1">
                  <a:lumMod val="85000"/>
                </a:schemeClr>
              </a:solidFill>
              <a:effectLst>
                <a:outerShdw blurRad="38100" dist="38100" dir="2700000" algn="tl">
                  <a:srgbClr val="000000">
                    <a:alpha val="43137"/>
                  </a:srgbClr>
                </a:outerShdw>
              </a:effectLst>
            </a:endParaRPr>
          </a:p>
        </p:txBody>
      </p:sp>
      <p:sp>
        <p:nvSpPr>
          <p:cNvPr id="12" name="11 Rectángulo"/>
          <p:cNvSpPr/>
          <p:nvPr/>
        </p:nvSpPr>
        <p:spPr>
          <a:xfrm>
            <a:off x="357158" y="6143644"/>
            <a:ext cx="2272802" cy="338554"/>
          </a:xfrm>
          <a:prstGeom prst="rect">
            <a:avLst/>
          </a:prstGeom>
        </p:spPr>
        <p:txBody>
          <a:bodyPr wrap="none">
            <a:spAutoFit/>
          </a:bodyPr>
          <a:lstStyle/>
          <a:p>
            <a:r>
              <a:rPr lang="es-MX" sz="1600" u="sng" dirty="0" smtClean="0">
                <a:solidFill>
                  <a:schemeClr val="bg1">
                    <a:lumMod val="50000"/>
                  </a:schemeClr>
                </a:solidFill>
                <a:hlinkClick r:id="rId5"/>
              </a:rPr>
              <a:t>www.pumagua.unam.mx</a:t>
            </a:r>
            <a:endParaRPr lang="es-MX" sz="1600" dirty="0">
              <a:solidFill>
                <a:schemeClr val="bg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4786314" y="1928802"/>
            <a:ext cx="392909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fontAlgn="base">
              <a:spcBef>
                <a:spcPct val="0"/>
              </a:spcBef>
              <a:spcAft>
                <a:spcPct val="0"/>
              </a:spcAft>
            </a:pPr>
            <a:endParaRPr lang="es-MX" sz="1100" dirty="0"/>
          </a:p>
          <a:p>
            <a:pPr fontAlgn="base">
              <a:spcBef>
                <a:spcPct val="0"/>
              </a:spcBef>
              <a:spcAft>
                <a:spcPct val="0"/>
              </a:spcAft>
            </a:pPr>
            <a:endParaRPr lang="es-MX" sz="11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rot="16200000">
            <a:off x="-697379" y="5055041"/>
            <a:ext cx="1957445" cy="276999"/>
          </a:xfrm>
          <a:prstGeom prst="rect">
            <a:avLst/>
          </a:prstGeom>
          <a:solidFill>
            <a:schemeClr val="accent1">
              <a:lumMod val="60000"/>
              <a:lumOff val="4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PSA   </a:t>
            </a:r>
            <a:endParaRPr lang="es-MX" sz="1200" dirty="0" smtClean="0">
              <a:latin typeface="Eras Demi ITC" pitchFamily="34" charset="0"/>
              <a:cs typeface="Arial" pitchFamily="34" charset="0"/>
            </a:endParaRPr>
          </a:p>
        </p:txBody>
      </p:sp>
      <p:sp>
        <p:nvSpPr>
          <p:cNvPr id="11" name="10 Rectángulo"/>
          <p:cNvSpPr/>
          <p:nvPr/>
        </p:nvSpPr>
        <p:spPr>
          <a:xfrm>
            <a:off x="714348" y="2143116"/>
            <a:ext cx="4500594" cy="4893647"/>
          </a:xfrm>
          <a:prstGeom prst="rect">
            <a:avLst/>
          </a:prstGeom>
        </p:spPr>
        <p:txBody>
          <a:bodyPr wrap="square">
            <a:spAutoFit/>
          </a:bodyPr>
          <a:lstStyle/>
          <a:p>
            <a:endParaRPr lang="es-MX" sz="4400" dirty="0" smtClean="0"/>
          </a:p>
          <a:p>
            <a:pPr algn="just"/>
            <a:r>
              <a:rPr lang="es-MX" sz="4400" dirty="0" smtClean="0"/>
              <a:t>U</a:t>
            </a:r>
            <a:r>
              <a:rPr lang="es-MX" sz="1400" dirty="0" smtClean="0"/>
              <a:t>no de los temas tratados en la reunión semanal de </a:t>
            </a:r>
            <a:r>
              <a:rPr lang="es-MX" sz="1400" i="1" dirty="0" smtClean="0"/>
              <a:t>PUMAGUA</a:t>
            </a:r>
            <a:r>
              <a:rPr lang="es-MX" sz="1400" dirty="0" smtClean="0"/>
              <a:t>, realizada el martes 15 de marzo, fue la presentación del Manual para el Desarrollo de Planes de Seguridad del Agua (PSA), una metodología pormenorizada de gestión de riesgos  basada en el </a:t>
            </a:r>
            <a:r>
              <a:rPr lang="es-MX" sz="1400" i="1" dirty="0" smtClean="0"/>
              <a:t>Manual de desarrollo de planes de seguridad del agua </a:t>
            </a:r>
            <a:r>
              <a:rPr lang="es-MX" sz="1400" dirty="0" smtClean="0"/>
              <a:t>(Organización Mundial de Salud. Ginebra 2009). Carolina Marini </a:t>
            </a:r>
            <a:r>
              <a:rPr lang="es-MX" sz="1400" dirty="0" err="1" smtClean="0"/>
              <a:t>Bulbarela</a:t>
            </a:r>
            <a:r>
              <a:rPr lang="es-MX" sz="1400" dirty="0" smtClean="0"/>
              <a:t> con  asesoría del Dr. Adalberto Noyola Robles, Director del Instituto de Ingeniería, UNAM, proyectó la propuesta de implementar el PSA dentro de </a:t>
            </a:r>
            <a:r>
              <a:rPr lang="es-MX" sz="1400" i="1" dirty="0" smtClean="0"/>
              <a:t>PUMAGUA. </a:t>
            </a:r>
            <a:r>
              <a:rPr lang="es-MX" sz="1400" dirty="0" smtClean="0"/>
              <a:t>El PSA tiene como fin, garantizar sistemáticamente la </a:t>
            </a:r>
            <a:r>
              <a:rPr lang="es-MX" sz="1400" dirty="0" err="1" smtClean="0"/>
              <a:t>segurabilidad</a:t>
            </a:r>
            <a:r>
              <a:rPr lang="es-MX" sz="1400" dirty="0" smtClean="0"/>
              <a:t> y aceptabilidad del agua de consumo mediante una metodología dinámica y práctica.</a:t>
            </a:r>
            <a:endParaRPr lang="es-MX" sz="1400" i="1" dirty="0" smtClean="0"/>
          </a:p>
          <a:p>
            <a:endParaRPr lang="es-MX" sz="1400" dirty="0" smtClean="0"/>
          </a:p>
          <a:p>
            <a:endParaRPr lang="es-MX" sz="1400" dirty="0" smtClean="0"/>
          </a:p>
          <a:p>
            <a:endParaRPr lang="es-MX" sz="1400" dirty="0" smtClean="0"/>
          </a:p>
          <a:p>
            <a:endParaRPr lang="es-MX" sz="1400" dirty="0" smtClean="0"/>
          </a:p>
        </p:txBody>
      </p:sp>
      <p:sp>
        <p:nvSpPr>
          <p:cNvPr id="15" name="14 CuadroTexto"/>
          <p:cNvSpPr txBox="1"/>
          <p:nvPr/>
        </p:nvSpPr>
        <p:spPr>
          <a:xfrm>
            <a:off x="0" y="1785926"/>
            <a:ext cx="9144000" cy="276999"/>
          </a:xfrm>
          <a:prstGeom prst="rect">
            <a:avLst/>
          </a:prstGeom>
          <a:solidFill>
            <a:schemeClr val="accent4">
              <a:lumMod val="20000"/>
              <a:lumOff val="80000"/>
            </a:schemeClr>
          </a:solidFill>
        </p:spPr>
        <p:txBody>
          <a:bodyPr wrap="square" rtlCol="0">
            <a:spAutoFit/>
          </a:bodyPr>
          <a:lstStyle/>
          <a:p>
            <a:endParaRPr lang="es-MX" sz="1200" dirty="0"/>
          </a:p>
        </p:txBody>
      </p:sp>
      <p:pic>
        <p:nvPicPr>
          <p:cNvPr id="16" name="Picture 5"/>
          <p:cNvPicPr>
            <a:picLocks noChangeAspect="1" noChangeArrowheads="1"/>
          </p:cNvPicPr>
          <p:nvPr/>
        </p:nvPicPr>
        <p:blipFill>
          <a:blip r:embed="rId3"/>
          <a:srcRect l="51295" t="15073" b="67992"/>
          <a:stretch>
            <a:fillRect/>
          </a:stretch>
        </p:blipFill>
        <p:spPr bwMode="auto">
          <a:xfrm rot="16200000">
            <a:off x="-224386" y="3367602"/>
            <a:ext cx="1142976" cy="408516"/>
          </a:xfrm>
          <a:prstGeom prst="rect">
            <a:avLst/>
          </a:prstGeom>
          <a:noFill/>
          <a:ln w="9525">
            <a:noFill/>
            <a:miter lim="800000"/>
            <a:headEnd/>
            <a:tailEnd/>
          </a:ln>
        </p:spPr>
      </p:pic>
      <p:sp>
        <p:nvSpPr>
          <p:cNvPr id="12" name="11 CuadroTexto"/>
          <p:cNvSpPr txBox="1"/>
          <p:nvPr/>
        </p:nvSpPr>
        <p:spPr>
          <a:xfrm>
            <a:off x="3214678" y="2285992"/>
            <a:ext cx="5139548" cy="400110"/>
          </a:xfrm>
          <a:prstGeom prst="rect">
            <a:avLst/>
          </a:prstGeom>
          <a:noFill/>
        </p:spPr>
        <p:txBody>
          <a:bodyPr wrap="none" rtlCol="0">
            <a:spAutoFit/>
          </a:bodyPr>
          <a:lstStyle/>
          <a:p>
            <a:r>
              <a:rPr lang="es-MX" sz="2000" dirty="0" smtClean="0">
                <a:latin typeface="Eras Demi ITC" pitchFamily="34" charset="0"/>
              </a:rPr>
              <a:t>PUMAGUA - Plan de Seguridad del Agua </a:t>
            </a:r>
            <a:endParaRPr lang="es-MX" sz="2000" dirty="0">
              <a:latin typeface="Eras Demi ITC" pitchFamily="34" charset="0"/>
            </a:endParaRPr>
          </a:p>
        </p:txBody>
      </p:sp>
      <p:pic>
        <p:nvPicPr>
          <p:cNvPr id="4" name="Picture 2"/>
          <p:cNvPicPr>
            <a:picLocks noChangeAspect="1" noChangeArrowheads="1"/>
          </p:cNvPicPr>
          <p:nvPr/>
        </p:nvPicPr>
        <p:blipFill>
          <a:blip r:embed="rId4"/>
          <a:srcRect/>
          <a:stretch>
            <a:fillRect/>
          </a:stretch>
        </p:blipFill>
        <p:spPr bwMode="auto">
          <a:xfrm>
            <a:off x="5357818" y="2857496"/>
            <a:ext cx="3619500" cy="2562225"/>
          </a:xfrm>
          <a:prstGeom prst="rect">
            <a:avLst/>
          </a:prstGeom>
          <a:noFill/>
          <a:ln w="9525">
            <a:noFill/>
            <a:miter lim="800000"/>
            <a:headEnd/>
            <a:tailEnd/>
          </a:ln>
        </p:spPr>
      </p:pic>
      <p:pic>
        <p:nvPicPr>
          <p:cNvPr id="17" name="Picture 5"/>
          <p:cNvPicPr>
            <a:picLocks noChangeAspect="1" noChangeArrowheads="1"/>
          </p:cNvPicPr>
          <p:nvPr/>
        </p:nvPicPr>
        <p:blipFill>
          <a:blip r:embed="rId3"/>
          <a:srcRect l="51295" t="15073" b="67992"/>
          <a:stretch>
            <a:fillRect/>
          </a:stretch>
        </p:blipFill>
        <p:spPr bwMode="auto">
          <a:xfrm>
            <a:off x="5643570" y="3714752"/>
            <a:ext cx="2700205" cy="965091"/>
          </a:xfrm>
          <a:prstGeom prst="rect">
            <a:avLst/>
          </a:prstGeom>
          <a:noFill/>
          <a:ln w="9525">
            <a:noFill/>
            <a:miter lim="800000"/>
            <a:headEnd/>
            <a:tailEnd/>
          </a:ln>
          <a:effectLst>
            <a:innerShdw blurRad="63500" dist="50800" dir="16200000">
              <a:prstClr val="black">
                <a:alpha val="50000"/>
              </a:prstClr>
            </a:innerShdw>
            <a:reflection blurRad="6350" stA="50000" endA="300" endPos="55500" dist="50800" dir="5400000" sy="-100000" algn="bl" rotWithShape="0"/>
          </a:effectLst>
        </p:spPr>
      </p:pic>
      <p:pic>
        <p:nvPicPr>
          <p:cNvPr id="18" name="Picture 3"/>
          <p:cNvPicPr>
            <a:picLocks noChangeAspect="1" noChangeArrowheads="1"/>
          </p:cNvPicPr>
          <p:nvPr/>
        </p:nvPicPr>
        <p:blipFill>
          <a:blip r:embed="rId5"/>
          <a:srcRect/>
          <a:stretch>
            <a:fillRect/>
          </a:stretch>
        </p:blipFill>
        <p:spPr bwMode="auto">
          <a:xfrm>
            <a:off x="1285852" y="0"/>
            <a:ext cx="6429420" cy="1785926"/>
          </a:xfrm>
          <a:prstGeom prst="rect">
            <a:avLst/>
          </a:prstGeom>
          <a:noFill/>
          <a:ln w="9525">
            <a:noFill/>
            <a:miter lim="800000"/>
            <a:headEnd/>
            <a:tailEnd/>
          </a:ln>
        </p:spPr>
      </p:pic>
      <p:pic>
        <p:nvPicPr>
          <p:cNvPr id="21" name="Picture 5"/>
          <p:cNvPicPr>
            <a:picLocks noChangeAspect="1" noChangeArrowheads="1"/>
          </p:cNvPicPr>
          <p:nvPr/>
        </p:nvPicPr>
        <p:blipFill>
          <a:blip r:embed="rId3"/>
          <a:srcRect l="51295" t="15073" b="67992"/>
          <a:stretch>
            <a:fillRect/>
          </a:stretch>
        </p:blipFill>
        <p:spPr bwMode="auto">
          <a:xfrm>
            <a:off x="1928794" y="1357298"/>
            <a:ext cx="1142976" cy="408516"/>
          </a:xfrm>
          <a:prstGeom prst="rect">
            <a:avLst/>
          </a:prstGeom>
          <a:noFill/>
          <a:ln w="9525">
            <a:noFill/>
            <a:miter lim="800000"/>
            <a:headEnd/>
            <a:tailEnd/>
          </a:ln>
        </p:spPr>
      </p:pic>
      <p:sp>
        <p:nvSpPr>
          <p:cNvPr id="25" name="24 Rectángulo"/>
          <p:cNvSpPr/>
          <p:nvPr/>
        </p:nvSpPr>
        <p:spPr>
          <a:xfrm>
            <a:off x="1785918" y="1214422"/>
            <a:ext cx="869149" cy="338554"/>
          </a:xfrm>
          <a:prstGeom prst="rect">
            <a:avLst/>
          </a:prstGeom>
          <a:noFill/>
          <a:ln>
            <a:noFill/>
          </a:ln>
          <a:effectLst>
            <a:outerShdw blurRad="50800" dist="38100" dir="2700000" algn="tl" rotWithShape="0">
              <a:prstClr val="black">
                <a:alpha val="40000"/>
              </a:prstClr>
            </a:outerShdw>
          </a:effectLst>
        </p:spPr>
        <p:txBody>
          <a:bodyPr wrap="none">
            <a:spAutoFit/>
          </a:bodyPr>
          <a:lstStyle/>
          <a:p>
            <a:r>
              <a:rPr lang="es-MX" sz="1600" dirty="0" smtClean="0">
                <a:solidFill>
                  <a:schemeClr val="accent5">
                    <a:lumMod val="40000"/>
                    <a:lumOff val="60000"/>
                  </a:schemeClr>
                </a:solidFill>
                <a:effectLst>
                  <a:outerShdw blurRad="38100" dist="38100" dir="2700000" algn="tl">
                    <a:srgbClr val="000000">
                      <a:alpha val="43137"/>
                    </a:srgbClr>
                  </a:outerShdw>
                </a:effectLst>
                <a:latin typeface="Eras Demi ITC" pitchFamily="34" charset="0"/>
              </a:rPr>
              <a:t>Gaceta</a:t>
            </a:r>
            <a:endParaRPr lang="es-MX" sz="1600" dirty="0">
              <a:solidFill>
                <a:schemeClr val="accent5">
                  <a:lumMod val="40000"/>
                  <a:lumOff val="60000"/>
                </a:schemeClr>
              </a:solidFill>
              <a:effectLst>
                <a:outerShdw blurRad="38100" dist="38100" dir="2700000" algn="tl">
                  <a:srgbClr val="000000">
                    <a:alpha val="43137"/>
                  </a:srgbClr>
                </a:outerShdw>
              </a:effectLst>
              <a:latin typeface="Eras Demi ITC"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rot="16200000">
            <a:off x="-697379" y="5055041"/>
            <a:ext cx="1957445" cy="276999"/>
          </a:xfrm>
          <a:prstGeom prst="rect">
            <a:avLst/>
          </a:prstGeom>
          <a:solidFill>
            <a:schemeClr val="tx2">
              <a:lumMod val="40000"/>
              <a:lumOff val="60000"/>
            </a:schemeClr>
          </a:solidFill>
        </p:spPr>
        <p:txBody>
          <a:bodyPr wrap="square">
            <a:spAutoFit/>
          </a:bodyPr>
          <a:lstStyle/>
          <a:p>
            <a:pPr lvl="0" algn="r" fontAlgn="base">
              <a:spcBef>
                <a:spcPct val="0"/>
              </a:spcBef>
              <a:spcAft>
                <a:spcPct val="0"/>
              </a:spcAft>
            </a:pPr>
            <a:r>
              <a:rPr lang="es-MX" sz="1200" dirty="0" smtClean="0">
                <a:latin typeface="Eras Demi ITC" pitchFamily="34" charset="0"/>
                <a:ea typeface="Calibri" pitchFamily="34" charset="0"/>
                <a:cs typeface="Times New Roman" pitchFamily="18" charset="0"/>
              </a:rPr>
              <a:t>PSA</a:t>
            </a:r>
            <a:endParaRPr lang="es-MX" sz="1200" dirty="0" smtClean="0">
              <a:latin typeface="Eras Demi ITC" pitchFamily="34" charset="0"/>
              <a:cs typeface="Arial" pitchFamily="34" charset="0"/>
            </a:endParaRPr>
          </a:p>
        </p:txBody>
      </p:sp>
      <p:sp>
        <p:nvSpPr>
          <p:cNvPr id="8" name="7 CuadroTexto"/>
          <p:cNvSpPr txBox="1"/>
          <p:nvPr/>
        </p:nvSpPr>
        <p:spPr>
          <a:xfrm>
            <a:off x="0" y="2071678"/>
            <a:ext cx="9144000" cy="523220"/>
          </a:xfrm>
          <a:prstGeom prst="rect">
            <a:avLst/>
          </a:prstGeom>
          <a:solidFill>
            <a:schemeClr val="accent1">
              <a:lumMod val="20000"/>
              <a:lumOff val="80000"/>
            </a:schemeClr>
          </a:solidFill>
        </p:spPr>
        <p:txBody>
          <a:bodyPr wrap="square" rtlCol="0">
            <a:spAutoFit/>
          </a:bodyPr>
          <a:lstStyle/>
          <a:p>
            <a:r>
              <a:rPr lang="es-MX" sz="1200" dirty="0" smtClean="0"/>
              <a:t>          </a:t>
            </a:r>
            <a:r>
              <a:rPr lang="es-MX" sz="2800" dirty="0" smtClean="0"/>
              <a:t>M</a:t>
            </a:r>
            <a:r>
              <a:rPr lang="es-MX" sz="1600" dirty="0" smtClean="0"/>
              <a:t>ódulos del </a:t>
            </a:r>
            <a:r>
              <a:rPr lang="es-MX" sz="2400" dirty="0" smtClean="0"/>
              <a:t>PSA</a:t>
            </a:r>
            <a:endParaRPr lang="es-MX" sz="2400" dirty="0"/>
          </a:p>
        </p:txBody>
      </p:sp>
      <p:sp>
        <p:nvSpPr>
          <p:cNvPr id="9" name="8 CuadroTexto"/>
          <p:cNvSpPr txBox="1"/>
          <p:nvPr/>
        </p:nvSpPr>
        <p:spPr>
          <a:xfrm>
            <a:off x="0" y="1785926"/>
            <a:ext cx="9144000" cy="253916"/>
          </a:xfrm>
          <a:prstGeom prst="rect">
            <a:avLst/>
          </a:prstGeom>
          <a:solidFill>
            <a:schemeClr val="bg2">
              <a:lumMod val="75000"/>
            </a:schemeClr>
          </a:solidFill>
        </p:spPr>
        <p:txBody>
          <a:bodyPr wrap="square" rtlCol="0">
            <a:spAutoFit/>
          </a:bodyPr>
          <a:lstStyle/>
          <a:p>
            <a:endParaRPr lang="es-MX" sz="1050" dirty="0"/>
          </a:p>
        </p:txBody>
      </p:sp>
      <p:pic>
        <p:nvPicPr>
          <p:cNvPr id="10" name="Picture 5"/>
          <p:cNvPicPr>
            <a:picLocks noChangeAspect="1" noChangeArrowheads="1"/>
          </p:cNvPicPr>
          <p:nvPr/>
        </p:nvPicPr>
        <p:blipFill>
          <a:blip r:embed="rId3"/>
          <a:srcRect l="51295" t="15073" b="67992"/>
          <a:stretch>
            <a:fillRect/>
          </a:stretch>
        </p:blipFill>
        <p:spPr bwMode="auto">
          <a:xfrm rot="16200000">
            <a:off x="-224386" y="3367602"/>
            <a:ext cx="1142976" cy="408516"/>
          </a:xfrm>
          <a:prstGeom prst="rect">
            <a:avLst/>
          </a:prstGeom>
          <a:noFill/>
          <a:ln w="9525">
            <a:noFill/>
            <a:miter lim="800000"/>
            <a:headEnd/>
            <a:tailEnd/>
          </a:ln>
        </p:spPr>
      </p:pic>
      <p:sp>
        <p:nvSpPr>
          <p:cNvPr id="11" name="10 Rectángulo"/>
          <p:cNvSpPr/>
          <p:nvPr/>
        </p:nvSpPr>
        <p:spPr>
          <a:xfrm>
            <a:off x="1071538" y="2857496"/>
            <a:ext cx="4572000" cy="4616648"/>
          </a:xfrm>
          <a:prstGeom prst="rect">
            <a:avLst/>
          </a:prstGeom>
        </p:spPr>
        <p:txBody>
          <a:bodyPr>
            <a:spAutoFit/>
          </a:bodyPr>
          <a:lstStyle/>
          <a:p>
            <a:r>
              <a:rPr lang="es-MX" sz="1400" dirty="0" smtClean="0"/>
              <a:t>El PSA, está compuesto de 11 módulos, referido a una</a:t>
            </a:r>
          </a:p>
          <a:p>
            <a:r>
              <a:rPr lang="es-MX" sz="1400" dirty="0" smtClean="0"/>
              <a:t>etapa del proceso, desarrollo y puesta en marcha del</a:t>
            </a:r>
          </a:p>
          <a:p>
            <a:r>
              <a:rPr lang="es-MX" sz="1400" dirty="0" smtClean="0"/>
              <a:t>proceso:</a:t>
            </a:r>
          </a:p>
          <a:p>
            <a:endParaRPr lang="es-MX" sz="1400" dirty="0" smtClean="0"/>
          </a:p>
          <a:p>
            <a:r>
              <a:rPr lang="es-MX" sz="1400" b="1" dirty="0" smtClean="0"/>
              <a:t>Captación</a:t>
            </a:r>
            <a:r>
              <a:rPr lang="es-MX" sz="1400" dirty="0" smtClean="0"/>
              <a:t> – </a:t>
            </a:r>
            <a:r>
              <a:rPr lang="es-MX" sz="1400" b="1" dirty="0" smtClean="0"/>
              <a:t>Tratamiento</a:t>
            </a:r>
            <a:r>
              <a:rPr lang="es-MX" sz="1400" dirty="0" smtClean="0"/>
              <a:t> –</a:t>
            </a:r>
            <a:r>
              <a:rPr lang="es-MX" sz="1400" b="1" dirty="0" smtClean="0"/>
              <a:t> Distribución </a:t>
            </a:r>
            <a:r>
              <a:rPr lang="es-MX" sz="1400" dirty="0" smtClean="0"/>
              <a:t>– </a:t>
            </a:r>
            <a:r>
              <a:rPr lang="es-MX" sz="1400" b="1" dirty="0" smtClean="0"/>
              <a:t>Consumidor</a:t>
            </a:r>
          </a:p>
          <a:p>
            <a:endParaRPr lang="es-MX" sz="1400" b="1" dirty="0" smtClean="0"/>
          </a:p>
          <a:p>
            <a:r>
              <a:rPr lang="es-MX" sz="1400" dirty="0" smtClean="0"/>
              <a:t>Cada uno de los módulos se numera a continuación:</a:t>
            </a:r>
          </a:p>
          <a:p>
            <a:endParaRPr lang="es-MX" sz="1400" dirty="0" smtClean="0"/>
          </a:p>
          <a:p>
            <a:r>
              <a:rPr lang="es-MX" sz="1400" dirty="0" smtClean="0"/>
              <a:t>1.- Formación del equipo.</a:t>
            </a:r>
          </a:p>
          <a:p>
            <a:r>
              <a:rPr lang="es-MX" sz="1400" dirty="0" smtClean="0"/>
              <a:t>2.-Descripción del sistema de suministro del agua. </a:t>
            </a:r>
          </a:p>
          <a:p>
            <a:r>
              <a:rPr lang="es-MX" sz="1400" dirty="0" smtClean="0"/>
              <a:t>3.- Determinación de los peligros y eventos peligrosos. Evaluación de riesgos.</a:t>
            </a:r>
          </a:p>
          <a:p>
            <a:r>
              <a:rPr lang="es-MX" sz="1400" dirty="0" smtClean="0"/>
              <a:t>4.- Determinación y validación de medidas de control, evaluación y clasificación de los riesgos.</a:t>
            </a:r>
          </a:p>
          <a:p>
            <a:r>
              <a:rPr lang="es-MX" sz="1400" dirty="0" smtClean="0"/>
              <a:t>5.- Evaluación, ejecución y mantenimiento de un plan de mejora y modernización.</a:t>
            </a:r>
          </a:p>
          <a:p>
            <a:endParaRPr lang="es-MX" sz="1400" b="1" dirty="0" smtClean="0"/>
          </a:p>
          <a:p>
            <a:endParaRPr lang="es-MX" sz="1400" dirty="0" smtClean="0"/>
          </a:p>
          <a:p>
            <a:endParaRPr lang="es-MX" sz="1400" dirty="0" smtClean="0"/>
          </a:p>
          <a:p>
            <a:endParaRPr lang="es-MX" sz="1400" dirty="0" smtClean="0"/>
          </a:p>
          <a:p>
            <a:endParaRPr lang="es-MX" sz="1400" dirty="0" smtClean="0"/>
          </a:p>
        </p:txBody>
      </p:sp>
      <p:pic>
        <p:nvPicPr>
          <p:cNvPr id="2050" name="Picture 2"/>
          <p:cNvPicPr>
            <a:picLocks noChangeAspect="1" noChangeArrowheads="1"/>
          </p:cNvPicPr>
          <p:nvPr/>
        </p:nvPicPr>
        <p:blipFill>
          <a:blip r:embed="rId4"/>
          <a:srcRect/>
          <a:stretch>
            <a:fillRect/>
          </a:stretch>
        </p:blipFill>
        <p:spPr bwMode="auto">
          <a:xfrm>
            <a:off x="5643570" y="2928934"/>
            <a:ext cx="3143272" cy="3143272"/>
          </a:xfrm>
          <a:prstGeom prst="rect">
            <a:avLst/>
          </a:prstGeom>
          <a:noFill/>
          <a:ln w="9525">
            <a:noFill/>
            <a:miter lim="800000"/>
            <a:headEnd/>
            <a:tailEnd/>
          </a:ln>
        </p:spPr>
      </p:pic>
      <p:pic>
        <p:nvPicPr>
          <p:cNvPr id="2051" name="Picture 3"/>
          <p:cNvPicPr>
            <a:picLocks noChangeAspect="1" noChangeArrowheads="1"/>
          </p:cNvPicPr>
          <p:nvPr/>
        </p:nvPicPr>
        <p:blipFill>
          <a:blip r:embed="rId5"/>
          <a:srcRect/>
          <a:stretch>
            <a:fillRect/>
          </a:stretch>
        </p:blipFill>
        <p:spPr bwMode="auto">
          <a:xfrm>
            <a:off x="1285852" y="0"/>
            <a:ext cx="6429420" cy="1785926"/>
          </a:xfrm>
          <a:prstGeom prst="rect">
            <a:avLst/>
          </a:prstGeom>
          <a:noFill/>
          <a:ln w="9525">
            <a:noFill/>
            <a:miter lim="800000"/>
            <a:headEnd/>
            <a:tailEnd/>
          </a:ln>
        </p:spPr>
      </p:pic>
      <p:pic>
        <p:nvPicPr>
          <p:cNvPr id="17" name="Picture 5"/>
          <p:cNvPicPr>
            <a:picLocks noChangeAspect="1" noChangeArrowheads="1"/>
          </p:cNvPicPr>
          <p:nvPr/>
        </p:nvPicPr>
        <p:blipFill>
          <a:blip r:embed="rId3"/>
          <a:srcRect l="51295" t="15073" b="67992"/>
          <a:stretch>
            <a:fillRect/>
          </a:stretch>
        </p:blipFill>
        <p:spPr bwMode="auto">
          <a:xfrm>
            <a:off x="6143636" y="4219436"/>
            <a:ext cx="1985825" cy="709762"/>
          </a:xfrm>
          <a:prstGeom prst="rect">
            <a:avLst/>
          </a:prstGeom>
          <a:noFill/>
          <a:ln w="9525">
            <a:noFill/>
            <a:miter lim="800000"/>
            <a:headEnd/>
            <a:tailEnd/>
          </a:ln>
          <a:effectLst>
            <a:innerShdw blurRad="63500" dist="50800" dir="16200000">
              <a:prstClr val="black">
                <a:alpha val="50000"/>
              </a:prstClr>
            </a:innerShdw>
          </a:effectLst>
        </p:spPr>
      </p:pic>
      <p:sp>
        <p:nvSpPr>
          <p:cNvPr id="19" name="18 Rectángulo"/>
          <p:cNvSpPr/>
          <p:nvPr/>
        </p:nvSpPr>
        <p:spPr>
          <a:xfrm>
            <a:off x="1714480" y="1214422"/>
            <a:ext cx="869149" cy="338554"/>
          </a:xfrm>
          <a:prstGeom prst="rect">
            <a:avLst/>
          </a:prstGeom>
          <a:noFill/>
          <a:ln>
            <a:noFill/>
          </a:ln>
          <a:effectLst>
            <a:outerShdw blurRad="50800" dist="38100" dir="2700000" algn="tl" rotWithShape="0">
              <a:prstClr val="black">
                <a:alpha val="40000"/>
              </a:prstClr>
            </a:outerShdw>
          </a:effectLst>
        </p:spPr>
        <p:txBody>
          <a:bodyPr wrap="none">
            <a:spAutoFit/>
          </a:bodyPr>
          <a:lstStyle/>
          <a:p>
            <a:r>
              <a:rPr lang="es-MX" sz="1600" dirty="0" smtClean="0">
                <a:solidFill>
                  <a:schemeClr val="accent5">
                    <a:lumMod val="40000"/>
                    <a:lumOff val="60000"/>
                  </a:schemeClr>
                </a:solidFill>
                <a:effectLst>
                  <a:outerShdw blurRad="38100" dist="38100" dir="2700000" algn="tl">
                    <a:srgbClr val="000000">
                      <a:alpha val="43137"/>
                    </a:srgbClr>
                  </a:outerShdw>
                </a:effectLst>
                <a:latin typeface="Eras Demi ITC" pitchFamily="34" charset="0"/>
              </a:rPr>
              <a:t>Gaceta</a:t>
            </a:r>
            <a:endParaRPr lang="es-MX" sz="1600" dirty="0">
              <a:solidFill>
                <a:schemeClr val="accent5">
                  <a:lumMod val="40000"/>
                  <a:lumOff val="60000"/>
                </a:schemeClr>
              </a:solidFill>
              <a:effectLst>
                <a:outerShdw blurRad="38100" dist="38100" dir="2700000" algn="tl">
                  <a:srgbClr val="000000">
                    <a:alpha val="43137"/>
                  </a:srgbClr>
                </a:outerShdw>
              </a:effectLst>
              <a:latin typeface="Eras Demi ITC" pitchFamily="34" charset="0"/>
            </a:endParaRPr>
          </a:p>
        </p:txBody>
      </p:sp>
      <p:pic>
        <p:nvPicPr>
          <p:cNvPr id="20" name="Picture 5"/>
          <p:cNvPicPr>
            <a:picLocks noChangeAspect="1" noChangeArrowheads="1"/>
          </p:cNvPicPr>
          <p:nvPr/>
        </p:nvPicPr>
        <p:blipFill>
          <a:blip r:embed="rId3"/>
          <a:srcRect l="51295" t="15073" b="67992"/>
          <a:stretch>
            <a:fillRect/>
          </a:stretch>
        </p:blipFill>
        <p:spPr bwMode="auto">
          <a:xfrm>
            <a:off x="1857356" y="1357298"/>
            <a:ext cx="1142976" cy="4085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6200000">
            <a:off x="-697379" y="5055041"/>
            <a:ext cx="1957445" cy="276999"/>
          </a:xfrm>
          <a:prstGeom prst="rect">
            <a:avLst/>
          </a:prstGeom>
          <a:solidFill>
            <a:schemeClr val="accent1">
              <a:lumMod val="60000"/>
              <a:lumOff val="40000"/>
            </a:schemeClr>
          </a:solidFill>
        </p:spPr>
        <p:txBody>
          <a:bodyPr wrap="square">
            <a:spAutoFit/>
          </a:bodyPr>
          <a:lstStyle/>
          <a:p>
            <a:pPr lvl="0" algn="r" fontAlgn="base">
              <a:spcBef>
                <a:spcPct val="0"/>
              </a:spcBef>
              <a:spcAft>
                <a:spcPct val="0"/>
              </a:spcAft>
            </a:pPr>
            <a:r>
              <a:rPr lang="es-MX" sz="1200" dirty="0" smtClean="0">
                <a:latin typeface="Eras Demi ITC" pitchFamily="34" charset="0"/>
                <a:cs typeface="Times New Roman" pitchFamily="18" charset="0"/>
              </a:rPr>
              <a:t>I. ECOLOGÍA</a:t>
            </a:r>
            <a:endParaRPr lang="es-MX" sz="1200" dirty="0" smtClean="0">
              <a:latin typeface="Eras Demi ITC" pitchFamily="34" charset="0"/>
              <a:cs typeface="Arial" pitchFamily="34" charset="0"/>
            </a:endParaRPr>
          </a:p>
        </p:txBody>
      </p:sp>
      <p:sp>
        <p:nvSpPr>
          <p:cNvPr id="8" name="Rectangle 2"/>
          <p:cNvSpPr>
            <a:spLocks noChangeArrowheads="1"/>
          </p:cNvSpPr>
          <p:nvPr/>
        </p:nvSpPr>
        <p:spPr bwMode="auto">
          <a:xfrm>
            <a:off x="714348" y="2980015"/>
            <a:ext cx="392909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MX" sz="1200" dirty="0">
              <a:latin typeface="Calibri" pitchFamily="34" charset="0"/>
              <a:ea typeface="Calibri" pitchFamily="34" charset="0"/>
              <a:cs typeface="Times New Roman" pitchFamily="18" charset="0"/>
            </a:endParaRPr>
          </a:p>
          <a:p>
            <a:endParaRPr lang="es-MX" sz="1200" dirty="0"/>
          </a:p>
          <a:p>
            <a:endParaRPr lang="es-MX" sz="1200" dirty="0" smtClean="0"/>
          </a:p>
          <a:p>
            <a:endParaRPr lang="es-MX" sz="1200" dirty="0"/>
          </a:p>
          <a:p>
            <a:endParaRPr lang="es-MX" sz="1200" dirty="0" smtClean="0"/>
          </a:p>
          <a:p>
            <a:pPr>
              <a:buFont typeface="Arial" pitchFamily="34" charset="0"/>
              <a:buChar char="•"/>
            </a:pPr>
            <a:endParaRPr lang="es-MX" sz="12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0" y="1785926"/>
            <a:ext cx="9144000" cy="276999"/>
          </a:xfrm>
          <a:prstGeom prst="rect">
            <a:avLst/>
          </a:prstGeom>
          <a:solidFill>
            <a:schemeClr val="bg1">
              <a:lumMod val="85000"/>
            </a:schemeClr>
          </a:solidFill>
        </p:spPr>
        <p:txBody>
          <a:bodyPr wrap="square" rtlCol="0">
            <a:spAutoFit/>
          </a:bodyPr>
          <a:lstStyle/>
          <a:p>
            <a:endParaRPr lang="es-MX" sz="1200" dirty="0"/>
          </a:p>
        </p:txBody>
      </p:sp>
      <p:sp>
        <p:nvSpPr>
          <p:cNvPr id="11" name="10 Rectángulo"/>
          <p:cNvSpPr/>
          <p:nvPr/>
        </p:nvSpPr>
        <p:spPr>
          <a:xfrm>
            <a:off x="1142976" y="3071810"/>
            <a:ext cx="4071966" cy="2462213"/>
          </a:xfrm>
          <a:prstGeom prst="rect">
            <a:avLst/>
          </a:prstGeom>
        </p:spPr>
        <p:txBody>
          <a:bodyPr wrap="square">
            <a:spAutoFit/>
          </a:bodyPr>
          <a:lstStyle/>
          <a:p>
            <a:pPr algn="just"/>
            <a:r>
              <a:rPr lang="es-MX" sz="1400" dirty="0" smtClean="0"/>
              <a:t>6.- Definición del monitoreo de las medidas de control.</a:t>
            </a:r>
          </a:p>
          <a:p>
            <a:pPr algn="just"/>
            <a:r>
              <a:rPr lang="es-MX" sz="1400" dirty="0" smtClean="0"/>
              <a:t>7.- Verificación de la eficacia del PSA.</a:t>
            </a:r>
          </a:p>
          <a:p>
            <a:pPr algn="just"/>
            <a:r>
              <a:rPr lang="es-MX" sz="1400" dirty="0" smtClean="0"/>
              <a:t>8.- Elaboración de procedimientos de Gestión.</a:t>
            </a:r>
          </a:p>
          <a:p>
            <a:pPr algn="just"/>
            <a:r>
              <a:rPr lang="es-MX" sz="1400" dirty="0" smtClean="0"/>
              <a:t>9.- Elaboración de programas complementarios.</a:t>
            </a:r>
          </a:p>
          <a:p>
            <a:pPr algn="just"/>
            <a:r>
              <a:rPr lang="es-MX" sz="1400" dirty="0" smtClean="0"/>
              <a:t>10.-Planificación y realización de exámenes periódicos del PSA.</a:t>
            </a:r>
          </a:p>
          <a:p>
            <a:pPr algn="just"/>
            <a:r>
              <a:rPr lang="es-MX" sz="1400" dirty="0" smtClean="0"/>
              <a:t>11.- Revisión del PSA.</a:t>
            </a:r>
          </a:p>
          <a:p>
            <a:pPr algn="just"/>
            <a:endParaRPr lang="es-MX" sz="1400" dirty="0" smtClean="0"/>
          </a:p>
          <a:p>
            <a:pPr algn="just"/>
            <a:endParaRPr lang="es-MX" sz="1400" dirty="0" smtClean="0"/>
          </a:p>
          <a:p>
            <a:pPr algn="just"/>
            <a:endParaRPr lang="es-MX" sz="1400" dirty="0"/>
          </a:p>
        </p:txBody>
      </p:sp>
      <p:pic>
        <p:nvPicPr>
          <p:cNvPr id="13" name="Picture 5"/>
          <p:cNvPicPr>
            <a:picLocks noChangeAspect="1" noChangeArrowheads="1"/>
          </p:cNvPicPr>
          <p:nvPr/>
        </p:nvPicPr>
        <p:blipFill>
          <a:blip r:embed="rId3"/>
          <a:srcRect l="51295" t="15073" b="67992"/>
          <a:stretch>
            <a:fillRect/>
          </a:stretch>
        </p:blipFill>
        <p:spPr bwMode="auto">
          <a:xfrm rot="16200000">
            <a:off x="-224386" y="3367602"/>
            <a:ext cx="1142976" cy="408516"/>
          </a:xfrm>
          <a:prstGeom prst="rect">
            <a:avLst/>
          </a:prstGeom>
          <a:noFill/>
          <a:ln w="9525">
            <a:noFill/>
            <a:miter lim="800000"/>
            <a:headEnd/>
            <a:tailEnd/>
          </a:ln>
        </p:spPr>
      </p:pic>
      <p:pic>
        <p:nvPicPr>
          <p:cNvPr id="14" name="Picture 3"/>
          <p:cNvPicPr>
            <a:picLocks noChangeAspect="1" noChangeArrowheads="1"/>
          </p:cNvPicPr>
          <p:nvPr/>
        </p:nvPicPr>
        <p:blipFill>
          <a:blip r:embed="rId4"/>
          <a:srcRect/>
          <a:stretch>
            <a:fillRect/>
          </a:stretch>
        </p:blipFill>
        <p:spPr bwMode="auto">
          <a:xfrm>
            <a:off x="1285852" y="0"/>
            <a:ext cx="6429420" cy="1785926"/>
          </a:xfrm>
          <a:prstGeom prst="rect">
            <a:avLst/>
          </a:prstGeom>
          <a:noFill/>
          <a:ln w="9525">
            <a:noFill/>
            <a:miter lim="800000"/>
            <a:headEnd/>
            <a:tailEnd/>
          </a:ln>
        </p:spPr>
      </p:pic>
      <p:pic>
        <p:nvPicPr>
          <p:cNvPr id="15" name="Picture 5"/>
          <p:cNvPicPr>
            <a:picLocks noChangeAspect="1" noChangeArrowheads="1"/>
          </p:cNvPicPr>
          <p:nvPr/>
        </p:nvPicPr>
        <p:blipFill>
          <a:blip r:embed="rId3"/>
          <a:srcRect l="51295" t="15073" b="67992"/>
          <a:stretch>
            <a:fillRect/>
          </a:stretch>
        </p:blipFill>
        <p:spPr bwMode="auto">
          <a:xfrm>
            <a:off x="1714480" y="1357298"/>
            <a:ext cx="1142976" cy="408516"/>
          </a:xfrm>
          <a:prstGeom prst="rect">
            <a:avLst/>
          </a:prstGeom>
          <a:noFill/>
          <a:ln w="9525">
            <a:noFill/>
            <a:miter lim="800000"/>
            <a:headEnd/>
            <a:tailEnd/>
          </a:ln>
        </p:spPr>
      </p:pic>
      <p:sp>
        <p:nvSpPr>
          <p:cNvPr id="17" name="16 Rectángulo"/>
          <p:cNvSpPr/>
          <p:nvPr/>
        </p:nvSpPr>
        <p:spPr>
          <a:xfrm>
            <a:off x="1571604" y="1214422"/>
            <a:ext cx="869149" cy="338554"/>
          </a:xfrm>
          <a:prstGeom prst="rect">
            <a:avLst/>
          </a:prstGeom>
          <a:noFill/>
          <a:ln>
            <a:noFill/>
          </a:ln>
          <a:effectLst>
            <a:outerShdw blurRad="50800" dist="38100" dir="2700000" algn="tl" rotWithShape="0">
              <a:prstClr val="black">
                <a:alpha val="40000"/>
              </a:prstClr>
            </a:outerShdw>
          </a:effectLst>
        </p:spPr>
        <p:txBody>
          <a:bodyPr wrap="none">
            <a:spAutoFit/>
          </a:bodyPr>
          <a:lstStyle/>
          <a:p>
            <a:r>
              <a:rPr lang="es-MX" sz="1600" dirty="0" smtClean="0">
                <a:solidFill>
                  <a:schemeClr val="accent5">
                    <a:lumMod val="40000"/>
                    <a:lumOff val="60000"/>
                  </a:schemeClr>
                </a:solidFill>
                <a:effectLst>
                  <a:outerShdw blurRad="38100" dist="38100" dir="2700000" algn="tl">
                    <a:srgbClr val="000000">
                      <a:alpha val="43137"/>
                    </a:srgbClr>
                  </a:outerShdw>
                </a:effectLst>
                <a:latin typeface="Eras Demi ITC" pitchFamily="34" charset="0"/>
              </a:rPr>
              <a:t>Gaceta</a:t>
            </a:r>
            <a:endParaRPr lang="es-MX" sz="1600" dirty="0">
              <a:solidFill>
                <a:schemeClr val="accent5">
                  <a:lumMod val="40000"/>
                  <a:lumOff val="60000"/>
                </a:schemeClr>
              </a:solidFill>
              <a:effectLst>
                <a:outerShdw blurRad="38100" dist="38100" dir="2700000" algn="tl">
                  <a:srgbClr val="000000">
                    <a:alpha val="43137"/>
                  </a:srgbClr>
                </a:outerShdw>
              </a:effectLst>
              <a:latin typeface="Eras Demi ITC" pitchFamily="34" charset="0"/>
            </a:endParaRPr>
          </a:p>
        </p:txBody>
      </p:sp>
      <p:sp>
        <p:nvSpPr>
          <p:cNvPr id="16" name="15 CuadroTexto"/>
          <p:cNvSpPr txBox="1"/>
          <p:nvPr/>
        </p:nvSpPr>
        <p:spPr>
          <a:xfrm>
            <a:off x="0" y="2071678"/>
            <a:ext cx="9144000" cy="523220"/>
          </a:xfrm>
          <a:prstGeom prst="rect">
            <a:avLst/>
          </a:prstGeom>
          <a:solidFill>
            <a:schemeClr val="accent1">
              <a:lumMod val="20000"/>
              <a:lumOff val="80000"/>
            </a:schemeClr>
          </a:solidFill>
        </p:spPr>
        <p:txBody>
          <a:bodyPr wrap="square" rtlCol="0">
            <a:spAutoFit/>
          </a:bodyPr>
          <a:lstStyle/>
          <a:p>
            <a:r>
              <a:rPr lang="es-MX" sz="1200" dirty="0" smtClean="0"/>
              <a:t>          </a:t>
            </a:r>
            <a:r>
              <a:rPr lang="es-MX" sz="2800" dirty="0" smtClean="0"/>
              <a:t>M</a:t>
            </a:r>
            <a:r>
              <a:rPr lang="es-MX" sz="1600" dirty="0" smtClean="0"/>
              <a:t>ódulos del </a:t>
            </a:r>
            <a:r>
              <a:rPr lang="es-MX" sz="2400" dirty="0" smtClean="0"/>
              <a:t>PSA</a:t>
            </a:r>
            <a:endParaRPr lang="es-MX"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58917" y="228599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Eras Demi ITC" pitchFamily="34" charset="0"/>
              <a:cs typeface="Arial" pitchFamily="34" charset="0"/>
            </a:endParaRPr>
          </a:p>
        </p:txBody>
      </p:sp>
      <p:sp>
        <p:nvSpPr>
          <p:cNvPr id="8" name="Rectangle 4"/>
          <p:cNvSpPr>
            <a:spLocks noChangeArrowheads="1"/>
          </p:cNvSpPr>
          <p:nvPr/>
        </p:nvSpPr>
        <p:spPr bwMode="auto">
          <a:xfrm>
            <a:off x="714348" y="3071810"/>
            <a:ext cx="35719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0" y="1785926"/>
            <a:ext cx="9144000" cy="253916"/>
          </a:xfrm>
          <a:prstGeom prst="rect">
            <a:avLst/>
          </a:prstGeom>
          <a:solidFill>
            <a:schemeClr val="bg2">
              <a:lumMod val="75000"/>
            </a:schemeClr>
          </a:solidFill>
        </p:spPr>
        <p:txBody>
          <a:bodyPr wrap="square" rtlCol="0">
            <a:spAutoFit/>
          </a:bodyPr>
          <a:lstStyle/>
          <a:p>
            <a:endParaRPr lang="es-MX" sz="1050" dirty="0"/>
          </a:p>
        </p:txBody>
      </p:sp>
      <p:pic>
        <p:nvPicPr>
          <p:cNvPr id="13" name="Picture 5"/>
          <p:cNvPicPr>
            <a:picLocks noChangeAspect="1" noChangeArrowheads="1"/>
          </p:cNvPicPr>
          <p:nvPr/>
        </p:nvPicPr>
        <p:blipFill>
          <a:blip r:embed="rId3"/>
          <a:srcRect l="51295" t="15073" b="67992"/>
          <a:stretch>
            <a:fillRect/>
          </a:stretch>
        </p:blipFill>
        <p:spPr bwMode="auto">
          <a:xfrm rot="16200000">
            <a:off x="-224386" y="3367602"/>
            <a:ext cx="1142976" cy="408516"/>
          </a:xfrm>
          <a:prstGeom prst="rect">
            <a:avLst/>
          </a:prstGeom>
          <a:noFill/>
          <a:ln w="9525">
            <a:noFill/>
            <a:miter lim="800000"/>
            <a:headEnd/>
            <a:tailEnd/>
          </a:ln>
        </p:spPr>
      </p:pic>
      <p:pic>
        <p:nvPicPr>
          <p:cNvPr id="18" name="Picture 3"/>
          <p:cNvPicPr>
            <a:picLocks noChangeAspect="1" noChangeArrowheads="1"/>
          </p:cNvPicPr>
          <p:nvPr/>
        </p:nvPicPr>
        <p:blipFill>
          <a:blip r:embed="rId4"/>
          <a:srcRect/>
          <a:stretch>
            <a:fillRect/>
          </a:stretch>
        </p:blipFill>
        <p:spPr bwMode="auto">
          <a:xfrm>
            <a:off x="1285852" y="0"/>
            <a:ext cx="6429420" cy="1785926"/>
          </a:xfrm>
          <a:prstGeom prst="rect">
            <a:avLst/>
          </a:prstGeom>
          <a:noFill/>
          <a:ln w="9525">
            <a:noFill/>
            <a:miter lim="800000"/>
            <a:headEnd/>
            <a:tailEnd/>
          </a:ln>
        </p:spPr>
      </p:pic>
      <p:pic>
        <p:nvPicPr>
          <p:cNvPr id="19" name="Picture 5"/>
          <p:cNvPicPr>
            <a:picLocks noChangeAspect="1" noChangeArrowheads="1"/>
          </p:cNvPicPr>
          <p:nvPr/>
        </p:nvPicPr>
        <p:blipFill>
          <a:blip r:embed="rId3"/>
          <a:srcRect l="51295" t="15073" b="67992"/>
          <a:stretch>
            <a:fillRect/>
          </a:stretch>
        </p:blipFill>
        <p:spPr bwMode="auto">
          <a:xfrm>
            <a:off x="1714480" y="1357298"/>
            <a:ext cx="1142976" cy="408516"/>
          </a:xfrm>
          <a:prstGeom prst="rect">
            <a:avLst/>
          </a:prstGeom>
          <a:noFill/>
          <a:ln w="9525">
            <a:noFill/>
            <a:miter lim="800000"/>
            <a:headEnd/>
            <a:tailEnd/>
          </a:ln>
        </p:spPr>
      </p:pic>
      <p:sp>
        <p:nvSpPr>
          <p:cNvPr id="20" name="19 Rectángulo"/>
          <p:cNvSpPr/>
          <p:nvPr/>
        </p:nvSpPr>
        <p:spPr>
          <a:xfrm>
            <a:off x="1571604" y="1214422"/>
            <a:ext cx="869149" cy="338554"/>
          </a:xfrm>
          <a:prstGeom prst="rect">
            <a:avLst/>
          </a:prstGeom>
          <a:noFill/>
          <a:ln>
            <a:noFill/>
          </a:ln>
          <a:effectLst>
            <a:outerShdw blurRad="50800" dist="38100" dir="2700000" algn="tl" rotWithShape="0">
              <a:prstClr val="black">
                <a:alpha val="40000"/>
              </a:prstClr>
            </a:outerShdw>
          </a:effectLst>
        </p:spPr>
        <p:txBody>
          <a:bodyPr wrap="none">
            <a:spAutoFit/>
          </a:bodyPr>
          <a:lstStyle/>
          <a:p>
            <a:r>
              <a:rPr lang="es-MX" sz="1600" dirty="0" smtClean="0">
                <a:solidFill>
                  <a:schemeClr val="accent5">
                    <a:lumMod val="40000"/>
                    <a:lumOff val="60000"/>
                  </a:schemeClr>
                </a:solidFill>
                <a:effectLst>
                  <a:outerShdw blurRad="38100" dist="38100" dir="2700000" algn="tl">
                    <a:srgbClr val="000000">
                      <a:alpha val="43137"/>
                    </a:srgbClr>
                  </a:outerShdw>
                </a:effectLst>
                <a:latin typeface="Eras Demi ITC" pitchFamily="34" charset="0"/>
              </a:rPr>
              <a:t>Gaceta</a:t>
            </a:r>
            <a:endParaRPr lang="es-MX" sz="1600" dirty="0">
              <a:solidFill>
                <a:schemeClr val="accent5">
                  <a:lumMod val="40000"/>
                  <a:lumOff val="60000"/>
                </a:schemeClr>
              </a:solidFill>
              <a:effectLst>
                <a:outerShdw blurRad="38100" dist="38100" dir="2700000" algn="tl">
                  <a:srgbClr val="000000">
                    <a:alpha val="43137"/>
                  </a:srgbClr>
                </a:outerShdw>
              </a:effectLst>
              <a:latin typeface="Eras Demi ITC" pitchFamily="34" charset="0"/>
            </a:endParaRPr>
          </a:p>
        </p:txBody>
      </p:sp>
      <p:sp>
        <p:nvSpPr>
          <p:cNvPr id="11" name="10 CuadroTexto"/>
          <p:cNvSpPr txBox="1"/>
          <p:nvPr/>
        </p:nvSpPr>
        <p:spPr>
          <a:xfrm>
            <a:off x="2571736" y="2143116"/>
            <a:ext cx="5184078" cy="677108"/>
          </a:xfrm>
          <a:prstGeom prst="rect">
            <a:avLst/>
          </a:prstGeom>
          <a:noFill/>
        </p:spPr>
        <p:txBody>
          <a:bodyPr wrap="square" rtlCol="0">
            <a:spAutoFit/>
          </a:bodyPr>
          <a:lstStyle/>
          <a:p>
            <a:pPr algn="r"/>
            <a:r>
              <a:rPr lang="es-MX" sz="2000" dirty="0" smtClean="0">
                <a:latin typeface="Eras Demi ITC" pitchFamily="34" charset="0"/>
              </a:rPr>
              <a:t>Encuesta de consumo de Agua Bebible </a:t>
            </a:r>
            <a:r>
              <a:rPr lang="es-MX" dirty="0" smtClean="0">
                <a:latin typeface="Eras Demi ITC" pitchFamily="34" charset="0"/>
              </a:rPr>
              <a:t>Instituto de Ecología</a:t>
            </a:r>
            <a:endParaRPr lang="es-MX" sz="2000" dirty="0">
              <a:latin typeface="Eras Demi ITC" pitchFamily="34" charset="0"/>
            </a:endParaRPr>
          </a:p>
        </p:txBody>
      </p:sp>
      <p:sp>
        <p:nvSpPr>
          <p:cNvPr id="12" name="11 Rectángulo"/>
          <p:cNvSpPr/>
          <p:nvPr/>
        </p:nvSpPr>
        <p:spPr>
          <a:xfrm>
            <a:off x="785786" y="2857496"/>
            <a:ext cx="7429552" cy="2308324"/>
          </a:xfrm>
          <a:prstGeom prst="rect">
            <a:avLst/>
          </a:prstGeom>
        </p:spPr>
        <p:txBody>
          <a:bodyPr wrap="square">
            <a:spAutoFit/>
          </a:bodyPr>
          <a:lstStyle/>
          <a:p>
            <a:pPr algn="just"/>
            <a:r>
              <a:rPr lang="es-MX" sz="3200" dirty="0" smtClean="0"/>
              <a:t>M</a:t>
            </a:r>
            <a:r>
              <a:rPr lang="es-MX" sz="1400" dirty="0" smtClean="0"/>
              <a:t>éxico es el segundo mayor consumidor de agua embotellada en el mundo, después de Estados Unidos, generando una gran cantidad de basura debido a los envases. </a:t>
            </a:r>
          </a:p>
          <a:p>
            <a:pPr algn="just"/>
            <a:endParaRPr lang="es-MX" sz="1400" dirty="0" smtClean="0"/>
          </a:p>
          <a:p>
            <a:pPr algn="just"/>
            <a:r>
              <a:rPr lang="es-MX" sz="1400" dirty="0" smtClean="0"/>
              <a:t>México ocupa el segundo lugar con 18 mil millones de litros al año, seguido por China y Brasil con 12 mil millones de litros cada uno, luego Italia y Alemania con más de 10 mil millones de litros en cada país.</a:t>
            </a:r>
          </a:p>
          <a:p>
            <a:pPr algn="just"/>
            <a:endParaRPr lang="es-MX" sz="1400" dirty="0" smtClean="0"/>
          </a:p>
          <a:p>
            <a:pPr algn="just"/>
            <a:endParaRPr lang="es-MX" sz="1400" dirty="0" smtClean="0"/>
          </a:p>
          <a:p>
            <a:pPr algn="just"/>
            <a:endParaRPr lang="es-MX" sz="1400" dirty="0" smtClean="0"/>
          </a:p>
        </p:txBody>
      </p:sp>
      <p:pic>
        <p:nvPicPr>
          <p:cNvPr id="16" name="Picture 2"/>
          <p:cNvPicPr>
            <a:picLocks noChangeAspect="1" noChangeArrowheads="1"/>
          </p:cNvPicPr>
          <p:nvPr/>
        </p:nvPicPr>
        <p:blipFill>
          <a:blip r:embed="rId5" cstate="print"/>
          <a:srcRect/>
          <a:stretch>
            <a:fillRect/>
          </a:stretch>
        </p:blipFill>
        <p:spPr bwMode="auto">
          <a:xfrm>
            <a:off x="6000760" y="4500570"/>
            <a:ext cx="2524111" cy="1893083"/>
          </a:xfrm>
          <a:prstGeom prst="rect">
            <a:avLst/>
          </a:prstGeom>
          <a:noFill/>
          <a:ln w="9525">
            <a:noFill/>
            <a:miter lim="800000"/>
            <a:headEnd/>
            <a:tailEnd/>
          </a:ln>
        </p:spPr>
      </p:pic>
      <p:sp>
        <p:nvSpPr>
          <p:cNvPr id="21" name="20 Rectángulo"/>
          <p:cNvSpPr/>
          <p:nvPr/>
        </p:nvSpPr>
        <p:spPr>
          <a:xfrm>
            <a:off x="785786" y="4500570"/>
            <a:ext cx="5214974" cy="1877437"/>
          </a:xfrm>
          <a:prstGeom prst="rect">
            <a:avLst/>
          </a:prstGeom>
        </p:spPr>
        <p:txBody>
          <a:bodyPr wrap="square">
            <a:spAutoFit/>
          </a:bodyPr>
          <a:lstStyle/>
          <a:p>
            <a:pPr algn="just"/>
            <a:r>
              <a:rPr lang="es-MX" sz="3200" dirty="0" smtClean="0"/>
              <a:t>E</a:t>
            </a:r>
            <a:r>
              <a:rPr lang="es-MX" sz="1400" dirty="0" smtClean="0"/>
              <a:t>n</a:t>
            </a:r>
            <a:r>
              <a:rPr lang="es-MX" sz="3200" dirty="0" smtClean="0"/>
              <a:t> </a:t>
            </a:r>
            <a:r>
              <a:rPr lang="es-MX" sz="1400" dirty="0" smtClean="0"/>
              <a:t>el Instituto de Ecología</a:t>
            </a:r>
            <a:r>
              <a:rPr lang="es-MX" sz="1400" smtClean="0"/>
              <a:t>, </a:t>
            </a:r>
            <a:r>
              <a:rPr lang="es-MX" sz="1400" smtClean="0"/>
              <a:t>está </a:t>
            </a:r>
            <a:r>
              <a:rPr lang="es-MX" sz="1400" dirty="0" smtClean="0"/>
              <a:t>formulando un cuestionario</a:t>
            </a:r>
          </a:p>
          <a:p>
            <a:pPr algn="just"/>
            <a:r>
              <a:rPr lang="es-MX" sz="1400" dirty="0" smtClean="0"/>
              <a:t>para conocer el consumo de agua embotellada dentro de  CU. El </a:t>
            </a:r>
          </a:p>
          <a:p>
            <a:pPr algn="just"/>
            <a:r>
              <a:rPr lang="es-MX" sz="1400" dirty="0" smtClean="0"/>
              <a:t>proyecto es llevado a cabo por parte de la Dra. Ana Cecilia Espinosa</a:t>
            </a:r>
          </a:p>
          <a:p>
            <a:pPr algn="just"/>
            <a:r>
              <a:rPr lang="es-MX" sz="1400" dirty="0" smtClean="0"/>
              <a:t>y el Dr. Carlos Días del IIMAS. Uno de los resultados esperados, es</a:t>
            </a:r>
          </a:p>
          <a:p>
            <a:pPr algn="just"/>
            <a:r>
              <a:rPr lang="es-MX" sz="1400" dirty="0" smtClean="0"/>
              <a:t>conocer  el volumen de agua que se dejará de comprar en botellas </a:t>
            </a:r>
          </a:p>
          <a:p>
            <a:pPr algn="just"/>
            <a:r>
              <a:rPr lang="es-MX" sz="1400" dirty="0" smtClean="0"/>
              <a:t>de plástico para remplazarlo con el agua potable de CU que cumplirá</a:t>
            </a:r>
          </a:p>
          <a:p>
            <a:pPr algn="just"/>
            <a:r>
              <a:rPr lang="es-MX" sz="1400" dirty="0" smtClean="0"/>
              <a:t> con las normas establecidas de calidad para ser bebible.</a:t>
            </a:r>
          </a:p>
        </p:txBody>
      </p:sp>
      <p:sp>
        <p:nvSpPr>
          <p:cNvPr id="22" name="21 Rectángulo"/>
          <p:cNvSpPr/>
          <p:nvPr/>
        </p:nvSpPr>
        <p:spPr>
          <a:xfrm rot="16200000">
            <a:off x="-697379" y="5055041"/>
            <a:ext cx="1957445" cy="276999"/>
          </a:xfrm>
          <a:prstGeom prst="rect">
            <a:avLst/>
          </a:prstGeom>
          <a:solidFill>
            <a:schemeClr val="accent1">
              <a:lumMod val="60000"/>
              <a:lumOff val="40000"/>
            </a:schemeClr>
          </a:solidFill>
        </p:spPr>
        <p:txBody>
          <a:bodyPr wrap="square">
            <a:spAutoFit/>
          </a:bodyPr>
          <a:lstStyle/>
          <a:p>
            <a:pPr lvl="0" algn="r" fontAlgn="base">
              <a:spcBef>
                <a:spcPct val="0"/>
              </a:spcBef>
              <a:spcAft>
                <a:spcPct val="0"/>
              </a:spcAft>
            </a:pPr>
            <a:r>
              <a:rPr lang="es-MX" sz="1200" dirty="0" smtClean="0">
                <a:latin typeface="Eras Demi ITC" pitchFamily="34" charset="0"/>
                <a:cs typeface="Times New Roman" pitchFamily="18" charset="0"/>
              </a:rPr>
              <a:t>I. ECOLOGÍA</a:t>
            </a:r>
            <a:endParaRPr lang="es-MX" sz="1200" dirty="0" smtClean="0">
              <a:latin typeface="Eras Demi ITC" pitchFamily="34" charset="0"/>
              <a:cs typeface="Arial"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TotalTime>
  <Words>499</Words>
  <Application>Microsoft Office PowerPoint</Application>
  <PresentationFormat>Presentación en pantalla (4:3)</PresentationFormat>
  <Paragraphs>79</Paragraphs>
  <Slides>5</Slides>
  <Notes>5</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Diapositiva 1</vt:lpstr>
      <vt:lpstr>Diapositiva 2</vt:lpstr>
      <vt:lpstr>Diapositiva 3</vt:lpstr>
      <vt:lpstr>Diapositiva 4</vt:lpstr>
      <vt:lpstr>Diapositiva 5</vt:lpstr>
    </vt:vector>
  </TitlesOfParts>
  <Company>Instituto de Ingenieria, UNAM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JRochaG</dc:creator>
  <cp:lastModifiedBy>JRochaG</cp:lastModifiedBy>
  <cp:revision>49</cp:revision>
  <dcterms:created xsi:type="dcterms:W3CDTF">2009-09-30T14:56:32Z</dcterms:created>
  <dcterms:modified xsi:type="dcterms:W3CDTF">2010-04-05T23:29:52Z</dcterms:modified>
</cp:coreProperties>
</file>