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7" r:id="rId4"/>
    <p:sldId id="268" r:id="rId5"/>
    <p:sldId id="258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J:\resultados%20encuesta%20cartel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J:\resultados%20encuesta%20carte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J:\resultados%20encuesta%20cartel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J:\resultados%20encuesta%20carte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s-MX" dirty="0" smtClean="0"/>
              <a:t>Respuesta de calificación</a:t>
            </a:r>
            <a:endParaRPr lang="es-MX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Hoja3!$C$4</c:f>
              <c:strCache>
                <c:ptCount val="1"/>
                <c:pt idx="0">
                  <c:v>respuesta</c:v>
                </c:pt>
              </c:strCache>
            </c:strRef>
          </c:tx>
          <c:dLbls>
            <c:dLbl>
              <c:idx val="0"/>
              <c:layout>
                <c:manualLayout>
                  <c:x val="1.3768235153359041E-2"/>
                  <c:y val="-7.395991779165062E-2"/>
                </c:manualLayout>
              </c:layout>
              <c:showPercent val="1"/>
            </c:dLbl>
            <c:dLbl>
              <c:idx val="1"/>
              <c:layout>
                <c:manualLayout>
                  <c:x val="-3.1144687627300736E-2"/>
                  <c:y val="-0.12049736882243008"/>
                </c:manualLayout>
              </c:layout>
              <c:showPercent val="1"/>
            </c:dLbl>
            <c:dLbl>
              <c:idx val="2"/>
              <c:layout>
                <c:manualLayout>
                  <c:x val="-8.5230914513771978E-3"/>
                  <c:y val="1.3463011880803843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Percent val="1"/>
          </c:dLbls>
          <c:cat>
            <c:strRef>
              <c:f>Hoja3!$B$5:$B$7</c:f>
              <c:strCache>
                <c:ptCount val="3"/>
                <c:pt idx="0">
                  <c:v>calificación 10</c:v>
                </c:pt>
                <c:pt idx="1">
                  <c:v>calificación 9</c:v>
                </c:pt>
                <c:pt idx="2">
                  <c:v>Calificación 8</c:v>
                </c:pt>
              </c:strCache>
            </c:strRef>
          </c:cat>
          <c:val>
            <c:numRef>
              <c:f>Hoja3!$C$5:$C$7</c:f>
              <c:numCache>
                <c:formatCode>General</c:formatCode>
                <c:ptCount val="3"/>
                <c:pt idx="0">
                  <c:v>13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100"/>
          </a:pPr>
          <a:endParaRPr lang="es-MX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 smtClean="0"/>
              <a:t>interés</a:t>
            </a:r>
            <a:endParaRPr lang="en-US" dirty="0"/>
          </a:p>
        </c:rich>
      </c:tx>
      <c:layout>
        <c:manualLayout>
          <c:xMode val="edge"/>
          <c:yMode val="edge"/>
          <c:x val="0.30357243733747186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6.6924489592383951E-2"/>
          <c:y val="0.19737905946261225"/>
          <c:w val="0.54307706596357064"/>
          <c:h val="0.70534999194745351"/>
        </c:manualLayout>
      </c:layout>
      <c:pie3DChart>
        <c:varyColors val="1"/>
        <c:ser>
          <c:idx val="0"/>
          <c:order val="0"/>
          <c:tx>
            <c:strRef>
              <c:f>Hoja3!$B$11</c:f>
              <c:strCache>
                <c:ptCount val="1"/>
                <c:pt idx="0">
                  <c:v>temas de interes</c:v>
                </c:pt>
              </c:strCache>
            </c:strRef>
          </c:tx>
          <c:dLbls>
            <c:dLbl>
              <c:idx val="0"/>
              <c:layout>
                <c:manualLayout>
                  <c:x val="-6.8538162531332866E-2"/>
                  <c:y val="-5.5812878668620301E-2"/>
                </c:manualLayout>
              </c:layout>
              <c:showPercent val="1"/>
            </c:dLbl>
            <c:dLbl>
              <c:idx val="1"/>
              <c:layout>
                <c:manualLayout>
                  <c:x val="-1.2592484954166219E-2"/>
                  <c:y val="-4.9113395736711165E-3"/>
                </c:manualLayout>
              </c:layout>
              <c:showPercent val="1"/>
            </c:dLbl>
            <c:dLbl>
              <c:idx val="2"/>
              <c:layout>
                <c:manualLayout>
                  <c:x val="1.8600676911153901E-3"/>
                  <c:y val="1.5735812919033029E-2"/>
                </c:manualLayout>
              </c:layout>
              <c:showPercent val="1"/>
            </c:dLbl>
            <c:dLbl>
              <c:idx val="3"/>
              <c:layout>
                <c:manualLayout>
                  <c:x val="-1.4812729320303726E-3"/>
                  <c:y val="2.1602779896909296E-2"/>
                </c:manualLayout>
              </c:layout>
              <c:showPercent val="1"/>
            </c:dLbl>
            <c:dLbl>
              <c:idx val="4"/>
              <c:layout>
                <c:manualLayout>
                  <c:x val="1.1886133008803505E-2"/>
                  <c:y val="-5.3510593639376439E-3"/>
                </c:manualLayout>
              </c:layout>
              <c:showPercent val="1"/>
            </c:dLbl>
            <c:dLbl>
              <c:idx val="5"/>
              <c:layout>
                <c:manualLayout>
                  <c:x val="3.5555394097915985E-2"/>
                  <c:y val="-1.3202189365592615E-2"/>
                </c:manualLayout>
              </c:layout>
              <c:showPercent val="1"/>
            </c:dLbl>
            <c:dLbl>
              <c:idx val="6"/>
              <c:layout>
                <c:manualLayout>
                  <c:x val="3.3511037647885153E-3"/>
                  <c:y val="-4.3311011814662912E-3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es-MX"/>
              </a:p>
            </c:txPr>
            <c:showPercent val="1"/>
          </c:dLbls>
          <c:cat>
            <c:strRef>
              <c:f>Hoja3!$B$12:$D$18</c:f>
              <c:strCache>
                <c:ptCount val="7"/>
                <c:pt idx="0">
                  <c:v>todos</c:v>
                </c:pt>
                <c:pt idx="1">
                  <c:v>técnicas de reparación y fugas en red</c:v>
                </c:pt>
                <c:pt idx="2">
                  <c:v>mantenimiento a fluxómetros</c:v>
                </c:pt>
                <c:pt idx="3">
                  <c:v>desperdicios de agua</c:v>
                </c:pt>
                <c:pt idx="4">
                  <c:v>mantenimiento a medidor</c:v>
                </c:pt>
                <c:pt idx="5">
                  <c:v>Desperdicios de agua</c:v>
                </c:pt>
                <c:pt idx="6">
                  <c:v>vegetación nativa</c:v>
                </c:pt>
              </c:strCache>
            </c:strRef>
          </c:cat>
          <c:val>
            <c:numRef>
              <c:f>Hoja3!$E$12:$E$18</c:f>
              <c:numCache>
                <c:formatCode>General</c:formatCode>
                <c:ptCount val="7"/>
                <c:pt idx="0">
                  <c:v>11</c:v>
                </c:pt>
                <c:pt idx="1">
                  <c:v>8</c:v>
                </c:pt>
                <c:pt idx="2">
                  <c:v>9</c:v>
                </c:pt>
                <c:pt idx="3">
                  <c:v>2</c:v>
                </c:pt>
                <c:pt idx="4">
                  <c:v>1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6584762233443806"/>
          <c:y val="0.23470642964685179"/>
          <c:w val="0.33415237766556577"/>
          <c:h val="0.51769146857832671"/>
        </c:manualLayout>
      </c:layout>
      <c:txPr>
        <a:bodyPr/>
        <a:lstStyle/>
        <a:p>
          <a:pPr>
            <a:defRPr sz="1050"/>
          </a:pPr>
          <a:endParaRPr lang="es-MX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 smtClean="0"/>
              <a:t>útiles</a:t>
            </a:r>
            <a:r>
              <a:rPr lang="en-US" dirty="0" smtClean="0"/>
              <a:t> del Taller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Hoja3!$B$28:$C$28</c:f>
              <c:strCache>
                <c:ptCount val="1"/>
                <c:pt idx="0">
                  <c:v>Aspectos útiles</c:v>
                </c:pt>
              </c:strCache>
            </c:strRef>
          </c:tx>
          <c:dLbls>
            <c:dLbl>
              <c:idx val="0"/>
              <c:layout>
                <c:manualLayout>
                  <c:x val="1.1433465321544641E-4"/>
                  <c:y val="1.0622247530052175E-3"/>
                </c:manualLayout>
              </c:layout>
              <c:showPercent val="1"/>
            </c:dLbl>
            <c:dLbl>
              <c:idx val="1"/>
              <c:layout>
                <c:manualLayout>
                  <c:x val="5.4060875652435711E-3"/>
                  <c:y val="-6.7034988474400772E-2"/>
                </c:manualLayout>
              </c:layout>
              <c:showPercent val="1"/>
            </c:dLbl>
            <c:dLbl>
              <c:idx val="2"/>
              <c:layout>
                <c:manualLayout>
                  <c:x val="-8.0467394129886613E-2"/>
                  <c:y val="-9.8042423373528753E-2"/>
                </c:manualLayout>
              </c:layout>
              <c:spPr/>
              <c:txPr>
                <a:bodyPr/>
                <a:lstStyle/>
                <a:p>
                  <a:pPr>
                    <a:defRPr sz="1400"/>
                  </a:pPr>
                  <a:endParaRPr lang="es-MX"/>
                </a:p>
              </c:txPr>
              <c:showPercent val="1"/>
            </c:dLbl>
            <c:dLbl>
              <c:idx val="3"/>
              <c:layout>
                <c:manualLayout>
                  <c:x val="-4.2810777227557349E-2"/>
                  <c:y val="1.300421968614596E-3"/>
                </c:manualLayout>
              </c:layout>
              <c:showPercent val="1"/>
            </c:dLbl>
            <c:dLbl>
              <c:idx val="4"/>
              <c:layout>
                <c:manualLayout>
                  <c:x val="2.0865602311717281E-2"/>
                  <c:y val="4.3855253394647397E-3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Percent val="1"/>
          </c:dLbls>
          <c:cat>
            <c:strRef>
              <c:f>Hoja3!$B$29:$B$33</c:f>
              <c:strCache>
                <c:ptCount val="5"/>
                <c:pt idx="0">
                  <c:v>todos</c:v>
                </c:pt>
                <c:pt idx="1">
                  <c:v>experiencias de los demás</c:v>
                </c:pt>
                <c:pt idx="2">
                  <c:v>medidor y fluxómetro</c:v>
                </c:pt>
                <c:pt idx="3">
                  <c:v>pérdida de agua</c:v>
                </c:pt>
                <c:pt idx="4">
                  <c:v>difusión PUMAGUA</c:v>
                </c:pt>
              </c:strCache>
            </c:strRef>
          </c:cat>
          <c:val>
            <c:numRef>
              <c:f>Hoja3!$E$29:$E$33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Hoja3!$B$29:$B$33</c:f>
              <c:strCache>
                <c:ptCount val="5"/>
                <c:pt idx="0">
                  <c:v>todos</c:v>
                </c:pt>
                <c:pt idx="1">
                  <c:v>experiencias de los demás</c:v>
                </c:pt>
                <c:pt idx="2">
                  <c:v>medidor y fluxómetro</c:v>
                </c:pt>
                <c:pt idx="3">
                  <c:v>pérdida de agua</c:v>
                </c:pt>
                <c:pt idx="4">
                  <c:v>difusión PUMAGUA</c:v>
                </c:pt>
              </c:strCache>
            </c:strRef>
          </c:cat>
          <c:val>
            <c:numRef>
              <c:f>Hoja3!$D$29:$D$33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Hoja3!$B$29:$B$33</c:f>
              <c:strCache>
                <c:ptCount val="5"/>
                <c:pt idx="0">
                  <c:v>todos</c:v>
                </c:pt>
                <c:pt idx="1">
                  <c:v>experiencias de los demás</c:v>
                </c:pt>
                <c:pt idx="2">
                  <c:v>medidor y fluxómetro</c:v>
                </c:pt>
                <c:pt idx="3">
                  <c:v>pérdida de agua</c:v>
                </c:pt>
                <c:pt idx="4">
                  <c:v>difusión PUMAGUA</c:v>
                </c:pt>
              </c:strCache>
            </c:strRef>
          </c:cat>
          <c:val>
            <c:numRef>
              <c:f>Hoja3!$E$29:$E$33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16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  <c:txPr>
        <a:bodyPr/>
        <a:lstStyle/>
        <a:p>
          <a:pPr>
            <a:defRPr sz="1050"/>
          </a:pPr>
          <a:endParaRPr lang="es-MX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Calificación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exponentes</a:t>
            </a:r>
            <a:endParaRPr lang="en-US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6226544470918403"/>
          <c:y val="0.36812974841000884"/>
          <c:w val="0.59923215065053004"/>
          <c:h val="0.40508711626003857"/>
        </c:manualLayout>
      </c:layout>
      <c:pie3DChart>
        <c:varyColors val="1"/>
        <c:ser>
          <c:idx val="0"/>
          <c:order val="0"/>
          <c:tx>
            <c:strRef>
              <c:f>Hoja3!$B$22</c:f>
              <c:strCache>
                <c:ptCount val="1"/>
                <c:pt idx="0">
                  <c:v>calificación de exponentes</c:v>
                </c:pt>
              </c:strCache>
            </c:strRef>
          </c:tx>
          <c:dPt>
            <c:idx val="1"/>
            <c:explosion val="13"/>
          </c:dPt>
          <c:dLbls>
            <c:dLbl>
              <c:idx val="0"/>
              <c:layout>
                <c:manualLayout>
                  <c:x val="1.2923283346767664E-2"/>
                  <c:y val="-3.9736524533942837E-2"/>
                </c:manualLayout>
              </c:layout>
              <c:showPercent val="1"/>
            </c:dLbl>
            <c:dLbl>
              <c:idx val="1"/>
              <c:layout>
                <c:manualLayout>
                  <c:x val="-6.5176194961789113E-2"/>
                  <c:y val="-0.11415004883963099"/>
                </c:manualLayout>
              </c:layout>
              <c:showPercent val="1"/>
            </c:dLbl>
            <c:dLbl>
              <c:idx val="2"/>
              <c:layout>
                <c:manualLayout>
                  <c:x val="-4.8500078005517117E-3"/>
                  <c:y val="-2.4549085983604612E-4"/>
                </c:manualLayout>
              </c:layout>
              <c:showPercent val="1"/>
            </c:dLbl>
            <c:txPr>
              <a:bodyPr/>
              <a:lstStyle/>
              <a:p>
                <a:pPr>
                  <a:defRPr sz="1200"/>
                </a:pPr>
                <a:endParaRPr lang="es-MX"/>
              </a:p>
            </c:txPr>
            <c:showPercent val="1"/>
          </c:dLbls>
          <c:cat>
            <c:numRef>
              <c:f>Hoja3!$B$23:$B$25</c:f>
              <c:numCache>
                <c:formatCode>General</c:formatCode>
                <c:ptCount val="3"/>
                <c:pt idx="0">
                  <c:v>10</c:v>
                </c:pt>
                <c:pt idx="1">
                  <c:v>9</c:v>
                </c:pt>
                <c:pt idx="2">
                  <c:v>8</c:v>
                </c:pt>
              </c:numCache>
            </c:numRef>
          </c:cat>
          <c:val>
            <c:numRef>
              <c:f>Hoja3!$C$23:$C$25</c:f>
              <c:numCache>
                <c:formatCode>General</c:formatCode>
                <c:ptCount val="3"/>
                <c:pt idx="0">
                  <c:v>11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>
        <c:manualLayout>
          <c:xMode val="edge"/>
          <c:yMode val="edge"/>
          <c:x val="0.42621564507016951"/>
          <c:y val="0.12187944059601342"/>
          <c:w val="0.14381617172560024"/>
          <c:h val="6.4116943276837771E-2"/>
        </c:manualLayout>
      </c:layout>
      <c:txPr>
        <a:bodyPr/>
        <a:lstStyle/>
        <a:p>
          <a:pPr rtl="0">
            <a:defRPr sz="1200"/>
          </a:pPr>
          <a:endParaRPr lang="es-MX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2BEE75-0DA6-4483-B3A9-61F3B1605A5D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A0A55E-D50D-4F67-80D6-D0FE8DB80EF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78BCE-D7EF-47AA-8F49-D5B3E49E8283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81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39650-8345-4CE5-BA0E-81217297645F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0A55E-D50D-4F67-80D6-D0FE8DB80EFA}" type="slidenum">
              <a:rPr lang="es-MX" smtClean="0"/>
              <a:pPr>
                <a:defRPr/>
              </a:pPr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0A55E-D50D-4F67-80D6-D0FE8DB80EFA}" type="slidenum">
              <a:rPr lang="es-MX" smtClean="0"/>
              <a:pPr>
                <a:defRPr/>
              </a:pPr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E46115-4C47-47A3-9E9C-6F7ED751F1DD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AF58B1-8BA7-4E0F-8F20-3D4F4E451A14}" type="slidenum">
              <a:rPr lang="es-MX" smtClean="0"/>
              <a:pPr>
                <a:defRPr/>
              </a:pPr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0A55E-D50D-4F67-80D6-D0FE8DB80EFA}" type="slidenum">
              <a:rPr lang="es-MX" smtClean="0"/>
              <a:pPr>
                <a:defRPr/>
              </a:pPr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A0A55E-D50D-4F67-80D6-D0FE8DB80EFA}" type="slidenum">
              <a:rPr lang="es-MX" smtClean="0"/>
              <a:pPr>
                <a:defRPr/>
              </a:pPr>
              <a:t>8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BB962-386E-4152-837E-D911695490F2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8404-8207-4DC4-A367-980FFCDCBBC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C575-CCD4-47A2-986D-3163B95B2435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7567-E47C-4D87-AAAD-F069DC39C41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46FAF-665C-4A80-8C71-FAB58651F09C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F020F-9C8A-4F1F-A0A3-E585B76C727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8040-A360-4D77-967D-AE532EC7B728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DC80-21D2-4C10-BCA7-5A0546ECDA9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07F6F-094C-4586-8300-EEE7220E60FC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2A2-BC8E-4A9C-B5F6-95A549AD1A5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4153-5BF0-4062-BEEE-5431F4DDEE1A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64CF-F960-4592-99BD-61FEA4D6DED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C80B-8BE0-4AB0-B65D-782036E92B88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D09D-568F-4F65-983C-EBC89F66062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A5689-E69E-4DC4-867B-F9A8FD73EF15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927B-7B24-4ABC-8348-881559771FA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67590-366E-4EA0-9AFC-786C524EC89C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73A7-8FBF-4D29-96CA-C877A30BA00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18D5C-D825-467B-BBA8-C9010E95731F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C5154-5406-4980-A9DC-28C4638F433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60C7-9F7F-4589-A71D-2CE2CFF53054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50FC-4F78-40EF-B965-28B77FFE662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7C1048-F91A-4B54-BC6A-8693CC3C645E}" type="datetimeFigureOut">
              <a:rPr lang="es-MX"/>
              <a:pPr>
                <a:defRPr/>
              </a:pPr>
              <a:t>25/06/2010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27974C-1313-4030-A1FD-3FBF002DBCB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umagua.unam.mx/" TargetMode="Externa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smtClean="0"/>
          </a:p>
        </p:txBody>
      </p:sp>
      <p:pic>
        <p:nvPicPr>
          <p:cNvPr id="2051" name="6 Marcador de contenido" descr="1186375_36882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>
            <a:off x="3643306" y="928670"/>
            <a:ext cx="459711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9" name="8 Rectángulo"/>
          <p:cNvSpPr/>
          <p:nvPr/>
        </p:nvSpPr>
        <p:spPr>
          <a:xfrm>
            <a:off x="4143375" y="857250"/>
            <a:ext cx="1716088" cy="6461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3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Gaceta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187624" y="2420888"/>
            <a:ext cx="7072313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Taller</a:t>
            </a:r>
          </a:p>
          <a:p>
            <a:pPr>
              <a:defRPr/>
            </a:pPr>
            <a:endParaRPr lang="es-MX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  <a:p>
            <a:pPr>
              <a:defRPr/>
            </a:pP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Uso eficiente del agua dentro de las dependencias universitarias</a:t>
            </a:r>
          </a:p>
          <a:p>
            <a:pPr>
              <a:defRPr/>
            </a:pPr>
            <a:endParaRPr lang="es-MX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  <a:p>
            <a:pPr>
              <a:defRPr/>
            </a:pPr>
            <a:r>
              <a:rPr lang="es-MX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 </a:t>
            </a:r>
            <a:r>
              <a:rPr lang="es-MX" sz="2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comunicación / participación</a:t>
            </a:r>
            <a:endParaRPr lang="es-MX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 rot="16200000">
            <a:off x="-417634" y="4658796"/>
            <a:ext cx="163378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Julio </a:t>
            </a:r>
            <a:r>
              <a:rPr lang="es-MX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2010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57188" y="6143625"/>
            <a:ext cx="2430462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u="sng" dirty="0">
                <a:solidFill>
                  <a:schemeClr val="bg1">
                    <a:lumMod val="95000"/>
                  </a:schemeClr>
                </a:solidFill>
                <a:hlinkClick r:id="rId5"/>
              </a:rPr>
              <a:t>www.pumagua.unam.mx</a:t>
            </a:r>
            <a:endParaRPr lang="es-MX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5800" y="2130425"/>
            <a:ext cx="777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1785938"/>
            <a:ext cx="9144000" cy="276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s-MX" sz="1200" dirty="0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0"/>
            <a:ext cx="6429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>
            <a:off x="1928813" y="1357313"/>
            <a:ext cx="1143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785938" y="1214438"/>
            <a:ext cx="868362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Gaceta</a:t>
            </a:r>
          </a:p>
        </p:txBody>
      </p:sp>
      <p:sp>
        <p:nvSpPr>
          <p:cNvPr id="10" name="9 Rectángulo"/>
          <p:cNvSpPr/>
          <p:nvPr/>
        </p:nvSpPr>
        <p:spPr>
          <a:xfrm rot="16200000">
            <a:off x="-862012" y="5219700"/>
            <a:ext cx="2286000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1200" dirty="0" smtClean="0">
                <a:latin typeface="Eras Demi ITC" pitchFamily="34" charset="0"/>
                <a:ea typeface="Calibri" pitchFamily="34" charset="0"/>
                <a:cs typeface="Times New Roman" pitchFamily="18" charset="0"/>
              </a:rPr>
              <a:t>Taller: Uso eficiente del Agua</a:t>
            </a:r>
            <a:endParaRPr lang="es-MX" sz="1200" dirty="0">
              <a:latin typeface="Eras Demi ITC" pitchFamily="34" charset="0"/>
              <a:cs typeface="Arial" pitchFamily="34" charset="0"/>
            </a:endParaRPr>
          </a:p>
        </p:txBody>
      </p:sp>
      <p:pic>
        <p:nvPicPr>
          <p:cNvPr id="3080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 rot="-5400000">
            <a:off x="-224631" y="3367881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22 Imagen" descr="lonajpe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276872"/>
            <a:ext cx="5974071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0"/>
            <a:ext cx="6429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>
            <a:off x="1928813" y="1357313"/>
            <a:ext cx="1143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785938" y="1214438"/>
            <a:ext cx="868362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Gaceta</a:t>
            </a:r>
          </a:p>
        </p:txBody>
      </p:sp>
      <p:sp>
        <p:nvSpPr>
          <p:cNvPr id="7" name="6 Rectángulo"/>
          <p:cNvSpPr/>
          <p:nvPr/>
        </p:nvSpPr>
        <p:spPr>
          <a:xfrm rot="16200000">
            <a:off x="-862012" y="5219700"/>
            <a:ext cx="2286000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1200" dirty="0" smtClean="0">
                <a:latin typeface="Eras Demi ITC" pitchFamily="34" charset="0"/>
                <a:ea typeface="Calibri" pitchFamily="34" charset="0"/>
                <a:cs typeface="Times New Roman" pitchFamily="18" charset="0"/>
              </a:rPr>
              <a:t>Taller: Uso eficiente del Agua</a:t>
            </a:r>
            <a:endParaRPr lang="es-MX" sz="1200" dirty="0">
              <a:latin typeface="Eras Demi ITC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 rot="-5400000">
            <a:off x="-224631" y="3367881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0" y="1785938"/>
            <a:ext cx="9144000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s-MX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2132856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Programa de Taller    </a:t>
            </a:r>
            <a:r>
              <a:rPr lang="es-MX" sz="1200" b="1" dirty="0" smtClean="0">
                <a:solidFill>
                  <a:schemeClr val="accent6">
                    <a:lumMod val="75000"/>
                  </a:schemeClr>
                </a:solidFill>
              </a:rPr>
              <a:t>Mayo 19, 20 y 21 /  26, 27 y 28</a:t>
            </a:r>
          </a:p>
          <a:p>
            <a:endParaRPr lang="es-MX" sz="12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s-MX" sz="1200" b="1" dirty="0" smtClean="0">
                <a:solidFill>
                  <a:schemeClr val="accent5">
                    <a:lumMod val="50000"/>
                  </a:schemeClr>
                </a:solidFill>
              </a:rPr>
              <a:t>Día 1</a:t>
            </a:r>
          </a:p>
          <a:p>
            <a:r>
              <a:rPr lang="es-MX" sz="1200" dirty="0" smtClean="0">
                <a:solidFill>
                  <a:schemeClr val="accent6">
                    <a:lumMod val="75000"/>
                  </a:schemeClr>
                </a:solidFill>
              </a:rPr>
              <a:t>16:30 – 17:00  </a:t>
            </a:r>
            <a:r>
              <a:rPr lang="es-MX" sz="1200" b="1" i="1" dirty="0" smtClean="0"/>
              <a:t>Introducción </a:t>
            </a:r>
            <a:r>
              <a:rPr lang="es-MX" sz="1200" i="1" dirty="0" smtClean="0"/>
              <a:t>(Ing. Daniel Rocha)</a:t>
            </a:r>
          </a:p>
          <a:p>
            <a:r>
              <a:rPr lang="es-MX" sz="1200" dirty="0" smtClean="0">
                <a:solidFill>
                  <a:schemeClr val="accent6">
                    <a:lumMod val="75000"/>
                  </a:schemeClr>
                </a:solidFill>
              </a:rPr>
              <a:t>17:00 – 17:30  </a:t>
            </a:r>
            <a:r>
              <a:rPr lang="es-MX" sz="1200" b="1" i="1" dirty="0" smtClean="0"/>
              <a:t>Lineamientos para lograr un uso eficiente del agua dentro de las dependencias </a:t>
            </a:r>
            <a:r>
              <a:rPr lang="es-MX" sz="1200" i="1" dirty="0" smtClean="0"/>
              <a:t>M. en C. Cecilia Lartigue </a:t>
            </a:r>
          </a:p>
          <a:p>
            <a:r>
              <a:rPr lang="es-MX" sz="1200" dirty="0" smtClean="0">
                <a:solidFill>
                  <a:schemeClr val="accent6">
                    <a:lumMod val="75000"/>
                  </a:schemeClr>
                </a:solidFill>
              </a:rPr>
              <a:t>17:30 – 17:45 </a:t>
            </a:r>
            <a:r>
              <a:rPr lang="es-MX" sz="1200" dirty="0" smtClean="0"/>
              <a:t>Receso</a:t>
            </a:r>
          </a:p>
          <a:p>
            <a:r>
              <a:rPr lang="es-MX" sz="1200" dirty="0" smtClean="0">
                <a:solidFill>
                  <a:schemeClr val="accent6">
                    <a:lumMod val="75000"/>
                  </a:schemeClr>
                </a:solidFill>
              </a:rPr>
              <a:t>17:45 – 19:00   </a:t>
            </a:r>
            <a:r>
              <a:rPr lang="es-MX" sz="1200" b="1" i="1" dirty="0" smtClean="0"/>
              <a:t>Taller de diagnóstico sobre fuentes de desperdicio de agua en las dependencias</a:t>
            </a:r>
          </a:p>
          <a:p>
            <a:r>
              <a:rPr lang="es-MX" sz="1200" dirty="0" smtClean="0">
                <a:solidFill>
                  <a:schemeClr val="accent6">
                    <a:lumMod val="75000"/>
                  </a:schemeClr>
                </a:solidFill>
              </a:rPr>
              <a:t>19:00 - 20:00   </a:t>
            </a:r>
            <a:r>
              <a:rPr lang="es-MX" sz="1200" b="1" i="1" dirty="0" smtClean="0"/>
              <a:t>Taller de propuestas para un uso eficiente del recurso  en las dependencias </a:t>
            </a:r>
          </a:p>
          <a:p>
            <a:endParaRPr lang="es-MX" sz="1200" dirty="0" smtClean="0"/>
          </a:p>
          <a:p>
            <a:r>
              <a:rPr lang="es-MX" sz="1200" b="1" dirty="0" smtClean="0">
                <a:solidFill>
                  <a:schemeClr val="accent5">
                    <a:lumMod val="50000"/>
                  </a:schemeClr>
                </a:solidFill>
              </a:rPr>
              <a:t>Día 2</a:t>
            </a:r>
          </a:p>
          <a:p>
            <a:r>
              <a:rPr lang="es-MX" sz="1200" dirty="0" smtClean="0">
                <a:solidFill>
                  <a:schemeClr val="accent6">
                    <a:lumMod val="75000"/>
                  </a:schemeClr>
                </a:solidFill>
              </a:rPr>
              <a:t>16:00 – 17:00  </a:t>
            </a:r>
            <a:r>
              <a:rPr lang="es-MX" sz="1200" b="1" i="1" dirty="0" smtClean="0"/>
              <a:t>Técnicas de reparación de fugas </a:t>
            </a:r>
          </a:p>
          <a:p>
            <a:r>
              <a:rPr lang="es-MX" sz="1200" dirty="0" smtClean="0">
                <a:solidFill>
                  <a:schemeClr val="accent6">
                    <a:lumMod val="75000"/>
                  </a:schemeClr>
                </a:solidFill>
              </a:rPr>
              <a:t>17:00 -  18:00  </a:t>
            </a:r>
            <a:r>
              <a:rPr lang="es-MX" sz="1200" b="1" i="1" dirty="0" smtClean="0"/>
              <a:t>Procedimientos para dar mantenimiento a los fluxómetros </a:t>
            </a:r>
            <a:r>
              <a:rPr lang="es-MX" sz="1200" i="1" dirty="0" smtClean="0"/>
              <a:t>(Empresa </a:t>
            </a:r>
            <a:r>
              <a:rPr lang="es-MX" sz="1200" i="1" dirty="0" err="1" smtClean="0"/>
              <a:t>Sloan</a:t>
            </a:r>
            <a:r>
              <a:rPr lang="es-MX" sz="1200" i="1" dirty="0" smtClean="0"/>
              <a:t> y </a:t>
            </a:r>
            <a:r>
              <a:rPr lang="es-MX" sz="1200" i="1" dirty="0" err="1" smtClean="0"/>
              <a:t>Helvex</a:t>
            </a:r>
            <a:r>
              <a:rPr lang="es-MX" sz="1200" i="1" dirty="0" smtClean="0"/>
              <a:t>)</a:t>
            </a:r>
          </a:p>
          <a:p>
            <a:r>
              <a:rPr lang="es-MX" sz="1200" dirty="0" smtClean="0">
                <a:solidFill>
                  <a:schemeClr val="accent6">
                    <a:lumMod val="75000"/>
                  </a:schemeClr>
                </a:solidFill>
              </a:rPr>
              <a:t>18:00 – 19:00  </a:t>
            </a:r>
            <a:r>
              <a:rPr lang="es-MX" sz="1200" b="1" i="1" dirty="0" smtClean="0"/>
              <a:t>Taller de conclusiones</a:t>
            </a:r>
          </a:p>
          <a:p>
            <a:endParaRPr lang="es-MX" sz="1200" dirty="0" smtClean="0"/>
          </a:p>
          <a:p>
            <a:r>
              <a:rPr lang="es-MX" sz="1200" b="1" dirty="0" smtClean="0">
                <a:solidFill>
                  <a:schemeClr val="accent5">
                    <a:lumMod val="50000"/>
                  </a:schemeClr>
                </a:solidFill>
              </a:rPr>
              <a:t>Día 3</a:t>
            </a:r>
          </a:p>
          <a:p>
            <a:r>
              <a:rPr lang="es-MX" sz="1200" dirty="0" smtClean="0">
                <a:solidFill>
                  <a:schemeClr val="accent6">
                    <a:lumMod val="75000"/>
                  </a:schemeClr>
                </a:solidFill>
              </a:rPr>
              <a:t>16:00 – 17:30  </a:t>
            </a:r>
            <a:r>
              <a:rPr lang="es-MX" sz="1200" b="1" i="1" dirty="0" smtClean="0"/>
              <a:t>Mantenimiento a medidores de agua </a:t>
            </a:r>
          </a:p>
          <a:p>
            <a:r>
              <a:rPr lang="es-MX" sz="1200" dirty="0" smtClean="0">
                <a:solidFill>
                  <a:schemeClr val="accent6">
                    <a:lumMod val="75000"/>
                  </a:schemeClr>
                </a:solidFill>
              </a:rPr>
              <a:t>17:30 – 18:30  </a:t>
            </a:r>
            <a:r>
              <a:rPr lang="es-MX" sz="1200" b="1" i="1" dirty="0" smtClean="0"/>
              <a:t>Taller de conclusiones finales</a:t>
            </a:r>
          </a:p>
          <a:p>
            <a:endParaRPr lang="es-MX" sz="1200" dirty="0" smtClean="0"/>
          </a:p>
          <a:p>
            <a:endParaRPr lang="es-MX" sz="1200" dirty="0" smtClean="0"/>
          </a:p>
          <a:p>
            <a:endParaRPr lang="es-MX" sz="1200" dirty="0" smtClean="0"/>
          </a:p>
          <a:p>
            <a:endParaRPr lang="es-MX" sz="1200" dirty="0" smtClean="0"/>
          </a:p>
          <a:p>
            <a:r>
              <a:rPr lang="es-MX" sz="1200" dirty="0" smtClean="0"/>
              <a:t> </a:t>
            </a:r>
            <a:endParaRPr lang="es-MX" sz="1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222866"/>
            <a:ext cx="3096344" cy="232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581128"/>
            <a:ext cx="3096344" cy="206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0"/>
            <a:ext cx="6429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>
            <a:off x="1928813" y="1357313"/>
            <a:ext cx="1143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785938" y="1214438"/>
            <a:ext cx="868362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Gaceta</a:t>
            </a:r>
          </a:p>
        </p:txBody>
      </p:sp>
      <p:sp>
        <p:nvSpPr>
          <p:cNvPr id="7" name="6 Rectángulo"/>
          <p:cNvSpPr/>
          <p:nvPr/>
        </p:nvSpPr>
        <p:spPr>
          <a:xfrm rot="16200000">
            <a:off x="-862012" y="5219700"/>
            <a:ext cx="2286000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1200" dirty="0" smtClean="0">
                <a:latin typeface="Eras Demi ITC" pitchFamily="34" charset="0"/>
                <a:ea typeface="Calibri" pitchFamily="34" charset="0"/>
                <a:cs typeface="Times New Roman" pitchFamily="18" charset="0"/>
              </a:rPr>
              <a:t>Taller: Uso eficiente del Agua</a:t>
            </a:r>
            <a:endParaRPr lang="es-MX" sz="1200" dirty="0">
              <a:latin typeface="Eras Demi ITC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 rot="-5400000">
            <a:off x="-224631" y="3367881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0" y="1785938"/>
            <a:ext cx="9144000" cy="2762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s-MX" sz="1200" dirty="0"/>
          </a:p>
        </p:txBody>
      </p:sp>
      <p:sp>
        <p:nvSpPr>
          <p:cNvPr id="10" name="9 Rectángulo"/>
          <p:cNvSpPr/>
          <p:nvPr/>
        </p:nvSpPr>
        <p:spPr>
          <a:xfrm>
            <a:off x="1187624" y="270892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s-ES_tradn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s-ES_tradnl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er. Semana</a:t>
            </a:r>
            <a:endParaRPr lang="es-ES_tradnl" sz="1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83568" y="321297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Patronato Universitario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Dirección General de Presupuesto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Dirección General de Servicios de Cómputo Académico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Facultad de Estudios Superiores, Plantel </a:t>
            </a:r>
            <a:r>
              <a:rPr kumimoji="0" lang="es-MX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Iztacala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Colegio de Ciencias y Humanidades, Plantel Oriente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Escuela Nacional Preparatoria, Plantel No. 8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Instituto de Ingeniería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Instituto de Geología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Instituto de Investigaciones Económicas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Instituto de Investigaciones Biomédicas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Instituto de Investigaciones Materiales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Instituto de Investigaciones Jurídicas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Instituto de investigaciones Filosóficas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Consejos Académicos</a:t>
            </a: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868144" y="2708920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 smtClean="0">
                <a:solidFill>
                  <a:schemeClr val="tx2"/>
                </a:solidFill>
              </a:rPr>
              <a:t>2</a:t>
            </a:r>
            <a:r>
              <a:rPr lang="es-MX" sz="1400" b="1" dirty="0" smtClean="0">
                <a:solidFill>
                  <a:schemeClr val="tx2"/>
                </a:solidFill>
              </a:rPr>
              <a:t>da. Semana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076056" y="32129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200" dirty="0" smtClean="0"/>
              <a:t>Instituto de Geografía</a:t>
            </a:r>
          </a:p>
          <a:p>
            <a:r>
              <a:rPr lang="es-MX" sz="1200" dirty="0" smtClean="0"/>
              <a:t>Instituto de Investigaciones Filológicas</a:t>
            </a:r>
          </a:p>
          <a:p>
            <a:r>
              <a:rPr lang="es-MX" sz="1200" dirty="0" smtClean="0"/>
              <a:t>Instituto de ciencias del Mar y </a:t>
            </a:r>
            <a:r>
              <a:rPr lang="es-MX" sz="1200" dirty="0" err="1" smtClean="0"/>
              <a:t>Limnología</a:t>
            </a:r>
            <a:endParaRPr lang="es-MX" sz="1200" dirty="0" smtClean="0"/>
          </a:p>
          <a:p>
            <a:r>
              <a:rPr lang="es-MX" sz="1200" dirty="0" err="1" smtClean="0"/>
              <a:t>Universum</a:t>
            </a:r>
            <a:endParaRPr lang="es-MX" sz="1200" dirty="0" smtClean="0"/>
          </a:p>
          <a:p>
            <a:r>
              <a:rPr lang="es-MX" sz="1200" dirty="0" smtClean="0"/>
              <a:t>Escuela Nacional de Música</a:t>
            </a:r>
          </a:p>
          <a:p>
            <a:r>
              <a:rPr lang="es-MX" sz="1200" dirty="0" smtClean="0"/>
              <a:t>Escuela Nacional de Artes Plásticas</a:t>
            </a:r>
          </a:p>
          <a:p>
            <a:r>
              <a:rPr lang="es-MX" sz="1200" dirty="0" smtClean="0"/>
              <a:t>Facultad de Química</a:t>
            </a:r>
          </a:p>
          <a:p>
            <a:r>
              <a:rPr lang="es-MX" sz="1200" dirty="0" smtClean="0"/>
              <a:t>Facultad de Ingeniería</a:t>
            </a:r>
          </a:p>
          <a:p>
            <a:r>
              <a:rPr lang="es-MX" sz="1200" dirty="0" smtClean="0"/>
              <a:t>Facultad de Derecho</a:t>
            </a:r>
          </a:p>
          <a:p>
            <a:r>
              <a:rPr lang="es-MX" sz="1200" dirty="0" smtClean="0"/>
              <a:t>Facultad de Filosofía</a:t>
            </a:r>
          </a:p>
          <a:p>
            <a:r>
              <a:rPr lang="es-MX" sz="1200" dirty="0" smtClean="0"/>
              <a:t>Dirección General de Publicaciones y Fomento Editorial</a:t>
            </a:r>
          </a:p>
          <a:p>
            <a:r>
              <a:rPr lang="es-MX" sz="1200" dirty="0" smtClean="0"/>
              <a:t>dirección de Actividades Deportivas y Recreativas</a:t>
            </a:r>
          </a:p>
          <a:p>
            <a:r>
              <a:rPr lang="es-MX" sz="1200" dirty="0" smtClean="0"/>
              <a:t>Dirección General de Administración Escolar</a:t>
            </a:r>
          </a:p>
          <a:p>
            <a:r>
              <a:rPr lang="es-MX" sz="1200" dirty="0" smtClean="0"/>
              <a:t>Centro de Enseñanza para Extranjeros</a:t>
            </a:r>
          </a:p>
          <a:p>
            <a:r>
              <a:rPr lang="es-MX" sz="1200" dirty="0" smtClean="0"/>
              <a:t>Facultad de Estudios Superiores, Plantel Aragón</a:t>
            </a:r>
            <a:endParaRPr lang="es-MX" sz="1200" dirty="0"/>
          </a:p>
        </p:txBody>
      </p:sp>
      <p:sp>
        <p:nvSpPr>
          <p:cNvPr id="14" name="13 Rectángulo"/>
          <p:cNvSpPr/>
          <p:nvPr/>
        </p:nvSpPr>
        <p:spPr>
          <a:xfrm>
            <a:off x="2843808" y="2060848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Demi ITC" pitchFamily="34" charset="0"/>
                <a:cs typeface="Arial" pitchFamily="34" charset="0"/>
              </a:rPr>
              <a:t>Dependencias participantes</a:t>
            </a:r>
            <a:endParaRPr lang="es-MX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1785938"/>
            <a:ext cx="9144000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s-MX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0"/>
            <a:ext cx="6429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>
            <a:off x="1928813" y="1357313"/>
            <a:ext cx="1143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785938" y="1214438"/>
            <a:ext cx="868362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Gaceta</a:t>
            </a:r>
          </a:p>
        </p:txBody>
      </p:sp>
      <p:sp>
        <p:nvSpPr>
          <p:cNvPr id="10" name="9 Rectángulo"/>
          <p:cNvSpPr/>
          <p:nvPr/>
        </p:nvSpPr>
        <p:spPr>
          <a:xfrm rot="16200000">
            <a:off x="-862012" y="5219700"/>
            <a:ext cx="2286000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1200" dirty="0" smtClean="0">
                <a:latin typeface="Eras Demi ITC" pitchFamily="34" charset="0"/>
                <a:ea typeface="Calibri" pitchFamily="34" charset="0"/>
                <a:cs typeface="Times New Roman" pitchFamily="18" charset="0"/>
              </a:rPr>
              <a:t>Taller: Uso eficiente del Agua</a:t>
            </a:r>
            <a:endParaRPr lang="es-MX" sz="1200" dirty="0">
              <a:latin typeface="Eras Demi ITC" pitchFamily="34" charset="0"/>
              <a:cs typeface="Arial" pitchFamily="34" charset="0"/>
            </a:endParaRPr>
          </a:p>
        </p:txBody>
      </p:sp>
      <p:pic>
        <p:nvPicPr>
          <p:cNvPr id="4104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 rot="-5400000">
            <a:off x="-224631" y="3367881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971600" y="2060848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Eras Demi ITC" pitchFamily="34" charset="0"/>
                <a:cs typeface="Arial" pitchFamily="34" charset="0"/>
              </a:rPr>
              <a:t>Conclusiones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83568" y="285293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200" dirty="0" smtClean="0"/>
              <a:t>Crear un grupo de permanente de comunicación  vía electrónica para intercambiar  experiencias en la solución a problemas  de agua en cada dependencia  participante en PUMAGUA, coordinado por el Ing. Conrado Reyes, Instituto de investigaciones Económicas</a:t>
            </a:r>
            <a:r>
              <a:rPr lang="es-MX" sz="1200" dirty="0" smtClean="0"/>
              <a:t>.</a:t>
            </a:r>
            <a:endParaRPr lang="es-MX" sz="1200" dirty="0" smtClean="0"/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Se asignó un responsable de Reporte de fugas y Difusión de PUMAGUA</a:t>
            </a:r>
            <a:r>
              <a:rPr lang="es-MX" sz="1200" dirty="0" smtClean="0"/>
              <a:t>.</a:t>
            </a:r>
            <a:endParaRPr lang="es-MX" sz="1200" dirty="0" smtClean="0"/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Hacer solicitud de planos a la DGOyC , para atender y dar solución a la problemática interna de su red hidráulica.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83568" y="3645024"/>
            <a:ext cx="84604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1200" dirty="0" smtClean="0"/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Llevar a cabo reuniones de capacitación  sobre muebles de baño con las empresas proveedoras para  asesorar al personal de </a:t>
            </a:r>
            <a:r>
              <a:rPr lang="es-MX" sz="1200" dirty="0" smtClean="0"/>
              <a:t>mantenimiento.</a:t>
            </a:r>
            <a:endParaRPr lang="es-MX" sz="1200" dirty="0" smtClean="0"/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Regular la presión  de la red hidráulica </a:t>
            </a:r>
            <a:r>
              <a:rPr lang="es-MX" sz="1200" dirty="0" smtClean="0"/>
              <a:t>.</a:t>
            </a:r>
            <a:endParaRPr lang="es-MX" sz="1200" dirty="0" smtClean="0"/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Instalar muebles de baño  con sistemas de llaves de flujo de presión de agua que no puedan ser  manipuladas por los usuarios. </a:t>
            </a:r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Realizar un adecuado manejo de  residuos y material peligrosos en laboratorios con asesoría de</a:t>
            </a:r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La Facultad de Química. </a:t>
            </a:r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Realizar recorridos periódicos (como medida preventiva), de supervisión y mantenimiento  a  las</a:t>
            </a:r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instalaciones hidráulicas  por personal de la dependencia</a:t>
            </a:r>
            <a:r>
              <a:rPr lang="es-MX" sz="1200" dirty="0" smtClean="0"/>
              <a:t>.</a:t>
            </a:r>
            <a:endParaRPr lang="es-MX" sz="1200" dirty="0" smtClean="0"/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En actividades de limpieza hacer mejor uso del agua con </a:t>
            </a:r>
            <a:r>
              <a:rPr lang="es-MX" sz="1200" dirty="0" err="1" smtClean="0"/>
              <a:t>hidrolavadoras</a:t>
            </a:r>
            <a:r>
              <a:rPr lang="es-MX" sz="1200" dirty="0" smtClean="0"/>
              <a:t>  a presión (</a:t>
            </a:r>
            <a:r>
              <a:rPr lang="es-MX" sz="1200" dirty="0" err="1" smtClean="0"/>
              <a:t>Karcher</a:t>
            </a:r>
            <a:r>
              <a:rPr lang="es-MX" sz="1200" dirty="0" smtClean="0"/>
              <a:t>).</a:t>
            </a:r>
            <a:endParaRPr lang="es-MX" sz="1200" dirty="0" smtClean="0"/>
          </a:p>
          <a:p>
            <a:pPr>
              <a:buFont typeface="Arial" pitchFamily="34" charset="0"/>
              <a:buChar char="•"/>
            </a:pPr>
            <a:r>
              <a:rPr lang="es-MX" sz="1200" dirty="0" smtClean="0"/>
              <a:t>Utilizar aparatos y sistemas de enfriamiento  y refrigeración  con recirculación de agua.</a:t>
            </a:r>
          </a:p>
          <a:p>
            <a:pPr>
              <a:buFont typeface="Arial" pitchFamily="34" charset="0"/>
              <a:buChar char="•"/>
            </a:pPr>
            <a:endParaRPr lang="es-MX" sz="1200" dirty="0" smtClean="0"/>
          </a:p>
          <a:p>
            <a:pPr>
              <a:buFont typeface="Arial" pitchFamily="34" charset="0"/>
              <a:buChar char="•"/>
            </a:pPr>
            <a:endParaRPr lang="es-MX" sz="1200" dirty="0" smtClean="0"/>
          </a:p>
          <a:p>
            <a:endParaRPr lang="es-MX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785938"/>
            <a:ext cx="9144000" cy="276225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>
              <a:defRPr/>
            </a:pPr>
            <a:endParaRPr lang="es-MX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0"/>
            <a:ext cx="6429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>
            <a:off x="1928813" y="1357313"/>
            <a:ext cx="1143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785938" y="1214438"/>
            <a:ext cx="868362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Gaceta</a:t>
            </a:r>
          </a:p>
        </p:txBody>
      </p:sp>
      <p:sp>
        <p:nvSpPr>
          <p:cNvPr id="8" name="7 Rectángulo"/>
          <p:cNvSpPr/>
          <p:nvPr/>
        </p:nvSpPr>
        <p:spPr>
          <a:xfrm rot="16200000">
            <a:off x="-862012" y="5219313"/>
            <a:ext cx="228600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1200" dirty="0" smtClean="0">
                <a:latin typeface="Eras Demi ITC" pitchFamily="34" charset="0"/>
                <a:ea typeface="Calibri" pitchFamily="34" charset="0"/>
                <a:cs typeface="Times New Roman" pitchFamily="18" charset="0"/>
              </a:rPr>
              <a:t>Taller: Uso eficiente del Agua</a:t>
            </a:r>
            <a:endParaRPr lang="es-MX" sz="1200" dirty="0" smtClean="0">
              <a:latin typeface="Eras Demi ITC" pitchFamily="34" charset="0"/>
              <a:cs typeface="Arial" pitchFamily="34" charset="0"/>
            </a:endParaRPr>
          </a:p>
        </p:txBody>
      </p:sp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 rot="-5400000">
            <a:off x="-224631" y="3367881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8 Rectángulo"/>
          <p:cNvSpPr>
            <a:spLocks noChangeArrowheads="1"/>
          </p:cNvSpPr>
          <p:nvPr/>
        </p:nvSpPr>
        <p:spPr bwMode="auto">
          <a:xfrm>
            <a:off x="971600" y="3356992"/>
            <a:ext cx="6500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endParaRPr lang="es-ES_tradnl" sz="1400" dirty="0"/>
          </a:p>
        </p:txBody>
      </p:sp>
      <p:sp>
        <p:nvSpPr>
          <p:cNvPr id="12" name="11 Rectángulo"/>
          <p:cNvSpPr/>
          <p:nvPr/>
        </p:nvSpPr>
        <p:spPr>
          <a:xfrm>
            <a:off x="827584" y="220486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Eras Demi ITC" pitchFamily="34" charset="0"/>
              </a:rPr>
              <a:t>Cuestionario sobre el contenido del Taller</a:t>
            </a:r>
          </a:p>
          <a:p>
            <a:r>
              <a:rPr lang="es-MX" dirty="0" smtClean="0">
                <a:solidFill>
                  <a:schemeClr val="tx2">
                    <a:lumMod val="75000"/>
                  </a:schemeClr>
                </a:solidFill>
                <a:latin typeface="Eras Demi ITC" pitchFamily="34" charset="0"/>
              </a:rPr>
              <a:t>*</a:t>
            </a:r>
            <a:r>
              <a:rPr lang="es-MX" sz="1400" dirty="0" smtClean="0">
                <a:solidFill>
                  <a:schemeClr val="tx2">
                    <a:lumMod val="75000"/>
                  </a:schemeClr>
                </a:solidFill>
                <a:latin typeface="Eras Demi ITC" pitchFamily="34" charset="0"/>
              </a:rPr>
              <a:t>Cuestionario aplicado a 26 participantes</a:t>
            </a:r>
            <a:endParaRPr lang="es-MX" dirty="0">
              <a:solidFill>
                <a:schemeClr val="tx2">
                  <a:lumMod val="75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27584" y="2996952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i="1" dirty="0" smtClean="0">
                <a:solidFill>
                  <a:schemeClr val="accent6">
                    <a:lumMod val="75000"/>
                  </a:schemeClr>
                </a:solidFill>
              </a:rPr>
              <a:t>1.- ¿Cómo calificaría el contenido del taller, </a:t>
            </a:r>
          </a:p>
          <a:p>
            <a:r>
              <a:rPr lang="es-MX" sz="1400" i="1" dirty="0" smtClean="0">
                <a:solidFill>
                  <a:schemeClr val="accent6">
                    <a:lumMod val="75000"/>
                  </a:schemeClr>
                </a:solidFill>
              </a:rPr>
              <a:t>asignando una calificación entre 1 y 10?</a:t>
            </a:r>
            <a:endParaRPr lang="es-MX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4" name="3 Gráfico"/>
          <p:cNvGraphicFramePr/>
          <p:nvPr/>
        </p:nvGraphicFramePr>
        <p:xfrm>
          <a:off x="467544" y="3573016"/>
          <a:ext cx="4248472" cy="254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5220072" y="2996952"/>
            <a:ext cx="31566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 smtClean="0">
                <a:solidFill>
                  <a:schemeClr val="accent6">
                    <a:lumMod val="75000"/>
                  </a:schemeClr>
                </a:solidFill>
              </a:rPr>
              <a:t>2.- ¿Qué temas fueron de su interés?</a:t>
            </a:r>
            <a:endParaRPr lang="es-MX" sz="1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6" name="1 Gráfico"/>
          <p:cNvGraphicFramePr/>
          <p:nvPr/>
        </p:nvGraphicFramePr>
        <p:xfrm>
          <a:off x="4716016" y="3645024"/>
          <a:ext cx="4248472" cy="269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971600" y="6093296"/>
            <a:ext cx="5770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i="1" dirty="0" smtClean="0">
                <a:solidFill>
                  <a:schemeClr val="accent6">
                    <a:lumMod val="75000"/>
                  </a:schemeClr>
                </a:solidFill>
              </a:rPr>
              <a:t>3.- ¿Qué temas no fueron de su interés?        </a:t>
            </a:r>
            <a:r>
              <a:rPr lang="es-MX" sz="1400" dirty="0" smtClean="0"/>
              <a:t>Todos fueron de interés</a:t>
            </a:r>
            <a:endParaRPr lang="es-MX" sz="1400" dirty="0"/>
          </a:p>
        </p:txBody>
      </p:sp>
      <p:sp>
        <p:nvSpPr>
          <p:cNvPr id="18" name="17 Flecha derecha"/>
          <p:cNvSpPr/>
          <p:nvPr/>
        </p:nvSpPr>
        <p:spPr>
          <a:xfrm>
            <a:off x="4355976" y="6237312"/>
            <a:ext cx="1440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395536" y="2420888"/>
            <a:ext cx="43204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4.- ¿Qué aspectos le parecieron más útiles?</a:t>
            </a:r>
            <a:endParaRPr kumimoji="0" lang="es-MX" sz="1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7 Gráfico"/>
          <p:cNvGraphicFramePr/>
          <p:nvPr/>
        </p:nvGraphicFramePr>
        <p:xfrm>
          <a:off x="539552" y="2924944"/>
          <a:ext cx="4968552" cy="2981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0" y="1785938"/>
            <a:ext cx="9144000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s-MX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0"/>
            <a:ext cx="6429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 l="51295" t="15073" b="67992"/>
          <a:stretch>
            <a:fillRect/>
          </a:stretch>
        </p:blipFill>
        <p:spPr bwMode="auto">
          <a:xfrm>
            <a:off x="1928813" y="1357313"/>
            <a:ext cx="1143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785938" y="1214438"/>
            <a:ext cx="868362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Gaceta</a:t>
            </a:r>
          </a:p>
        </p:txBody>
      </p:sp>
      <p:sp>
        <p:nvSpPr>
          <p:cNvPr id="10" name="9 Rectángulo"/>
          <p:cNvSpPr/>
          <p:nvPr/>
        </p:nvSpPr>
        <p:spPr>
          <a:xfrm rot="16200000">
            <a:off x="-862012" y="5219313"/>
            <a:ext cx="2286000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1200" dirty="0" smtClean="0">
                <a:latin typeface="Eras Demi ITC" pitchFamily="34" charset="0"/>
                <a:ea typeface="Calibri" pitchFamily="34" charset="0"/>
                <a:cs typeface="Times New Roman" pitchFamily="18" charset="0"/>
              </a:rPr>
              <a:t>Taller: Uso eficiente del Agua</a:t>
            </a:r>
            <a:endParaRPr lang="es-MX" sz="1200" dirty="0" smtClean="0">
              <a:latin typeface="Eras Demi ITC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 l="51295" t="15073" b="67992"/>
          <a:stretch>
            <a:fillRect/>
          </a:stretch>
        </p:blipFill>
        <p:spPr bwMode="auto">
          <a:xfrm rot="-5400000">
            <a:off x="-224631" y="3367881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4572000" y="24928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>
              <a:defRPr/>
            </a:pPr>
            <a:r>
              <a:rPr lang="es-MX" sz="1200" b="1" i="1" dirty="0" smtClean="0">
                <a:solidFill>
                  <a:schemeClr val="accent6">
                    <a:lumMod val="75000"/>
                  </a:schemeClr>
                </a:solidFill>
              </a:rPr>
              <a:t>6.- ¿Cómo calificaría la presentación de los expositores?</a:t>
            </a:r>
            <a:endParaRPr lang="es-MX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4" name="13 Gráfico"/>
          <p:cNvGraphicFramePr/>
          <p:nvPr/>
        </p:nvGraphicFramePr>
        <p:xfrm>
          <a:off x="4355976" y="2924944"/>
          <a:ext cx="5845157" cy="350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971600" y="6021288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es-MX" sz="1200" b="1" i="1" dirty="0" smtClean="0">
                <a:solidFill>
                  <a:schemeClr val="accent6">
                    <a:lumMod val="75000"/>
                  </a:schemeClr>
                </a:solidFill>
              </a:rPr>
              <a:t>5.- ¿Qué aspectos no le parecieron útiles?           </a:t>
            </a:r>
            <a:r>
              <a:rPr lang="es-MX" sz="1200" dirty="0" smtClean="0"/>
              <a:t>Todos fueron útiles</a:t>
            </a:r>
            <a:endParaRPr lang="es-MX" sz="1200" dirty="0"/>
          </a:p>
        </p:txBody>
      </p:sp>
      <p:sp>
        <p:nvSpPr>
          <p:cNvPr id="13" name="12 Flecha derecha"/>
          <p:cNvSpPr/>
          <p:nvPr/>
        </p:nvSpPr>
        <p:spPr>
          <a:xfrm>
            <a:off x="4283968" y="6165304"/>
            <a:ext cx="144016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060848"/>
            <a:ext cx="7776864" cy="2817404"/>
          </a:xfrm>
        </p:spPr>
        <p:txBody>
          <a:bodyPr/>
          <a:lstStyle/>
          <a:p>
            <a:pPr>
              <a:buNone/>
            </a:pPr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</a:rPr>
              <a:t>7.- Si la respuesta es “sí”. ¿Qué temas le interesaría trataran en él?</a:t>
            </a:r>
          </a:p>
          <a:p>
            <a:pPr>
              <a:buNone/>
            </a:pPr>
            <a:r>
              <a:rPr lang="es-MX" sz="1400" b="1" dirty="0" smtClean="0">
                <a:solidFill>
                  <a:schemeClr val="accent5">
                    <a:lumMod val="50000"/>
                  </a:schemeClr>
                </a:solidFill>
              </a:rPr>
              <a:t>Temas de mayor propuesta:</a:t>
            </a:r>
            <a:endParaRPr lang="es-MX" sz="1200" b="1" dirty="0" smtClean="0"/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Ahorro y suministro de agua. (5*)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Difusión de PUMAGUA,  buscar publicidad para la misma y ejercer conciencia sobre la comunidad. (3*)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Tecnología existente en el mercado para ahorro y consumos de agua.(3*)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Prácticas de mantenimiento en las dependencias. (3*)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Integración de los problemas operativos de todos los participantes y proponer soluciones efectivas. (2*)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Tipos de tubería  y válvulas para la red hidráulica. (2*)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Reunión y elaboración de un manual de mantenimiento por parte de PUMAGUA. (2*)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Muebles sanitarios PUMAGUA. (2*)</a:t>
            </a:r>
          </a:p>
          <a:p>
            <a:endParaRPr lang="es-MX" sz="7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0" y="1785938"/>
            <a:ext cx="9144000" cy="276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s-MX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0"/>
            <a:ext cx="64293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>
            <a:off x="1928813" y="1357313"/>
            <a:ext cx="1143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785938" y="1214438"/>
            <a:ext cx="868362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60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itchFamily="34" charset="0"/>
              </a:rPr>
              <a:t>Gaceta</a:t>
            </a:r>
          </a:p>
        </p:txBody>
      </p:sp>
      <p:sp>
        <p:nvSpPr>
          <p:cNvPr id="8" name="7 Rectángulo"/>
          <p:cNvSpPr/>
          <p:nvPr/>
        </p:nvSpPr>
        <p:spPr>
          <a:xfrm rot="16200000">
            <a:off x="-862012" y="5219700"/>
            <a:ext cx="2286000" cy="276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s-MX" sz="1200" dirty="0">
                <a:latin typeface="Eras Demi ITC" pitchFamily="34" charset="0"/>
                <a:ea typeface="Calibri" pitchFamily="34" charset="0"/>
                <a:cs typeface="Times New Roman" pitchFamily="18" charset="0"/>
              </a:rPr>
              <a:t>Riesgo  en la Salud por agua   </a:t>
            </a:r>
            <a:endParaRPr lang="es-MX" sz="1200" dirty="0">
              <a:latin typeface="Eras Demi ITC" pitchFamily="34" charset="0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 l="51295" t="15073" b="67992"/>
          <a:stretch>
            <a:fillRect/>
          </a:stretch>
        </p:blipFill>
        <p:spPr bwMode="auto">
          <a:xfrm rot="-5400000">
            <a:off x="-224631" y="3367881"/>
            <a:ext cx="11430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827584" y="4221088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10.- ¿Tiene alguna sugerencia para algún seminario próximo?</a:t>
            </a:r>
          </a:p>
          <a:p>
            <a:endParaRPr lang="es-MX" sz="1600" dirty="0"/>
          </a:p>
        </p:txBody>
      </p:sp>
      <p:sp>
        <p:nvSpPr>
          <p:cNvPr id="11" name="10 Rectángulo"/>
          <p:cNvSpPr/>
          <p:nvPr/>
        </p:nvSpPr>
        <p:spPr>
          <a:xfrm>
            <a:off x="827584" y="4509120"/>
            <a:ext cx="78488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MX" sz="1100" b="1" dirty="0" smtClean="0">
                <a:latin typeface="Arial" pitchFamily="34" charset="0"/>
                <a:cs typeface="Arial" pitchFamily="34" charset="0"/>
              </a:rPr>
              <a:t>     Captación </a:t>
            </a:r>
            <a:r>
              <a:rPr lang="es-MX" sz="1100" b="1" dirty="0" smtClean="0">
                <a:latin typeface="Arial" pitchFamily="34" charset="0"/>
                <a:cs typeface="Arial" pitchFamily="34" charset="0"/>
              </a:rPr>
              <a:t>de agua de lluvia. (2*)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     Edificios verdes.</a:t>
            </a:r>
            <a:endParaRPr lang="es-MX" sz="1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     Reinstalación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de tubería en edificios viejos.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     Acciones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con la DGOyC para aprovechamiento de agua.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     Ahorro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de agua en el hogar.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     Sistema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de detección de fugas.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     Prevención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de fugas en la red hidráulica provocada por raíces de árboles.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     Propuestas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de difusión a todas las dependencias.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     Equipos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de medición de agua.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     Muebles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sanitarios ahorradores de agua.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     Actualización 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de herramientas y equipos de trabajo.</a:t>
            </a:r>
          </a:p>
          <a:p>
            <a:pPr>
              <a:buFont typeface="Wingdings" pitchFamily="2" charset="2"/>
              <a:buChar char="ü"/>
            </a:pPr>
            <a:r>
              <a:rPr lang="es-MX" sz="1100" dirty="0" smtClean="0">
                <a:latin typeface="Arial" pitchFamily="34" charset="0"/>
                <a:cs typeface="Arial" pitchFamily="34" charset="0"/>
              </a:rPr>
              <a:t>     Jardinería</a:t>
            </a:r>
            <a:r>
              <a:rPr lang="es-MX" sz="1100" dirty="0" smtClean="0">
                <a:latin typeface="Arial" pitchFamily="34" charset="0"/>
                <a:cs typeface="Arial" pitchFamily="34" charset="0"/>
              </a:rPr>
              <a:t>, selección y diseño de espacios.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923</Words>
  <Application>Microsoft Office PowerPoint</Application>
  <PresentationFormat>Presentación en pantalla (4:3)</PresentationFormat>
  <Paragraphs>153</Paragraphs>
  <Slides>8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Instituto de Ingenieria, UNAM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Riesgo en salud por agua no segura</dc:title>
  <dc:creator>JRochaG</dc:creator>
  <cp:lastModifiedBy>JRochaG</cp:lastModifiedBy>
  <cp:revision>50</cp:revision>
  <dcterms:created xsi:type="dcterms:W3CDTF">2010-04-28T19:20:34Z</dcterms:created>
  <dcterms:modified xsi:type="dcterms:W3CDTF">2010-06-25T21:43:28Z</dcterms:modified>
</cp:coreProperties>
</file>