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0" r:id="rId3"/>
    <p:sldId id="262" r:id="rId4"/>
    <p:sldId id="263" r:id="rId5"/>
    <p:sldId id="264" r:id="rId6"/>
    <p:sldId id="265" r:id="rId7"/>
    <p:sldId id="266" r:id="rId8"/>
    <p:sldId id="267" r:id="rId9"/>
    <p:sldId id="268" r:id="rId10"/>
    <p:sldId id="269" r:id="rId11"/>
    <p:sldId id="271"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jedaR\Documents\PUMAGUA\FUGAS\Informes%20Parciales\Reportes%20fugas%20DGOyC%202007-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OjedaR\Documents\PUMAGUA\FUGAS\Juntas%20y%20Reuniones\fugas%20nov-10-0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OjedaR\Documents\PUMAGUA\FUGAS\Juntas%20y%20Reuniones\fugas%20nov-10-09-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1600">
                <a:solidFill>
                  <a:schemeClr val="accent2">
                    <a:lumMod val="50000"/>
                  </a:schemeClr>
                </a:solidFill>
              </a:defRPr>
            </a:pPr>
            <a:r>
              <a:rPr lang="es-MX" sz="1600" dirty="0" smtClean="0">
                <a:solidFill>
                  <a:schemeClr val="accent1">
                    <a:lumMod val="75000"/>
                  </a:schemeClr>
                </a:solidFill>
              </a:rPr>
              <a:t>Número de fugas por sector al año</a:t>
            </a:r>
            <a:endParaRPr lang="es-MX" sz="1600" dirty="0">
              <a:solidFill>
                <a:schemeClr val="accent1">
                  <a:lumMod val="75000"/>
                </a:schemeClr>
              </a:solidFill>
            </a:endParaRPr>
          </a:p>
        </c:rich>
      </c:tx>
      <c:layout/>
    </c:title>
    <c:view3D>
      <c:rAngAx val="1"/>
    </c:view3D>
    <c:plotArea>
      <c:layout/>
      <c:bar3DChart>
        <c:barDir val="col"/>
        <c:grouping val="clustered"/>
        <c:ser>
          <c:idx val="0"/>
          <c:order val="0"/>
          <c:tx>
            <c:strRef>
              <c:f>TABLAS!$O$65</c:f>
              <c:strCache>
                <c:ptCount val="1"/>
                <c:pt idx="0">
                  <c:v>2007</c:v>
                </c:pt>
              </c:strCache>
            </c:strRef>
          </c:tx>
          <c:spPr>
            <a:solidFill>
              <a:schemeClr val="accent6">
                <a:lumMod val="60000"/>
                <a:lumOff val="40000"/>
              </a:schemeClr>
            </a:solidFill>
          </c:spPr>
          <c:cat>
            <c:strRef>
              <c:f>TABLAS!$N$66:$N$70</c:f>
              <c:strCache>
                <c:ptCount val="5"/>
                <c:pt idx="0">
                  <c:v>I</c:v>
                </c:pt>
                <c:pt idx="1">
                  <c:v>II</c:v>
                </c:pt>
                <c:pt idx="2">
                  <c:v>III</c:v>
                </c:pt>
                <c:pt idx="3">
                  <c:v>IV</c:v>
                </c:pt>
                <c:pt idx="4">
                  <c:v>V</c:v>
                </c:pt>
              </c:strCache>
            </c:strRef>
          </c:cat>
          <c:val>
            <c:numRef>
              <c:f>TABLAS!$O$66:$O$70</c:f>
              <c:numCache>
                <c:formatCode>General</c:formatCode>
                <c:ptCount val="5"/>
                <c:pt idx="0">
                  <c:v>112</c:v>
                </c:pt>
                <c:pt idx="1">
                  <c:v>29</c:v>
                </c:pt>
                <c:pt idx="2">
                  <c:v>59</c:v>
                </c:pt>
                <c:pt idx="3">
                  <c:v>9</c:v>
                </c:pt>
                <c:pt idx="4">
                  <c:v>28</c:v>
                </c:pt>
              </c:numCache>
            </c:numRef>
          </c:val>
        </c:ser>
        <c:ser>
          <c:idx val="1"/>
          <c:order val="1"/>
          <c:tx>
            <c:strRef>
              <c:f>TABLAS!$P$65</c:f>
              <c:strCache>
                <c:ptCount val="1"/>
                <c:pt idx="0">
                  <c:v>2008</c:v>
                </c:pt>
              </c:strCache>
            </c:strRef>
          </c:tx>
          <c:spPr>
            <a:solidFill>
              <a:schemeClr val="accent1">
                <a:lumMod val="40000"/>
                <a:lumOff val="60000"/>
              </a:schemeClr>
            </a:solidFill>
          </c:spPr>
          <c:cat>
            <c:strRef>
              <c:f>TABLAS!$N$66:$N$70</c:f>
              <c:strCache>
                <c:ptCount val="5"/>
                <c:pt idx="0">
                  <c:v>I</c:v>
                </c:pt>
                <c:pt idx="1">
                  <c:v>II</c:v>
                </c:pt>
                <c:pt idx="2">
                  <c:v>III</c:v>
                </c:pt>
                <c:pt idx="3">
                  <c:v>IV</c:v>
                </c:pt>
                <c:pt idx="4">
                  <c:v>V</c:v>
                </c:pt>
              </c:strCache>
            </c:strRef>
          </c:cat>
          <c:val>
            <c:numRef>
              <c:f>TABLAS!$P$66:$P$70</c:f>
              <c:numCache>
                <c:formatCode>General</c:formatCode>
                <c:ptCount val="5"/>
                <c:pt idx="0">
                  <c:v>94</c:v>
                </c:pt>
                <c:pt idx="1">
                  <c:v>40</c:v>
                </c:pt>
                <c:pt idx="2">
                  <c:v>71</c:v>
                </c:pt>
                <c:pt idx="3">
                  <c:v>16</c:v>
                </c:pt>
                <c:pt idx="4">
                  <c:v>29</c:v>
                </c:pt>
              </c:numCache>
            </c:numRef>
          </c:val>
        </c:ser>
        <c:ser>
          <c:idx val="2"/>
          <c:order val="2"/>
          <c:tx>
            <c:strRef>
              <c:f>TABLAS!$Q$65</c:f>
              <c:strCache>
                <c:ptCount val="1"/>
                <c:pt idx="0">
                  <c:v>2009</c:v>
                </c:pt>
              </c:strCache>
            </c:strRef>
          </c:tx>
          <c:spPr>
            <a:solidFill>
              <a:schemeClr val="accent3">
                <a:lumMod val="60000"/>
                <a:lumOff val="40000"/>
              </a:schemeClr>
            </a:solidFill>
          </c:spPr>
          <c:cat>
            <c:strRef>
              <c:f>TABLAS!$N$66:$N$70</c:f>
              <c:strCache>
                <c:ptCount val="5"/>
                <c:pt idx="0">
                  <c:v>I</c:v>
                </c:pt>
                <c:pt idx="1">
                  <c:v>II</c:v>
                </c:pt>
                <c:pt idx="2">
                  <c:v>III</c:v>
                </c:pt>
                <c:pt idx="3">
                  <c:v>IV</c:v>
                </c:pt>
                <c:pt idx="4">
                  <c:v>V</c:v>
                </c:pt>
              </c:strCache>
            </c:strRef>
          </c:cat>
          <c:val>
            <c:numRef>
              <c:f>TABLAS!$Q$66:$Q$70</c:f>
              <c:numCache>
                <c:formatCode>General</c:formatCode>
                <c:ptCount val="5"/>
                <c:pt idx="0">
                  <c:v>57</c:v>
                </c:pt>
                <c:pt idx="1">
                  <c:v>19</c:v>
                </c:pt>
                <c:pt idx="2">
                  <c:v>32</c:v>
                </c:pt>
                <c:pt idx="3">
                  <c:v>5</c:v>
                </c:pt>
                <c:pt idx="4">
                  <c:v>15</c:v>
                </c:pt>
              </c:numCache>
            </c:numRef>
          </c:val>
        </c:ser>
        <c:shape val="cylinder"/>
        <c:axId val="62132992"/>
        <c:axId val="62134528"/>
        <c:axId val="0"/>
      </c:bar3DChart>
      <c:catAx>
        <c:axId val="62132992"/>
        <c:scaling>
          <c:orientation val="minMax"/>
        </c:scaling>
        <c:axPos val="b"/>
        <c:tickLblPos val="nextTo"/>
        <c:crossAx val="62134528"/>
        <c:crosses val="autoZero"/>
        <c:auto val="1"/>
        <c:lblAlgn val="ctr"/>
        <c:lblOffset val="100"/>
      </c:catAx>
      <c:valAx>
        <c:axId val="62134528"/>
        <c:scaling>
          <c:orientation val="minMax"/>
        </c:scaling>
        <c:axPos val="l"/>
        <c:majorGridlines/>
        <c:numFmt formatCode="General" sourceLinked="1"/>
        <c:tickLblPos val="nextTo"/>
        <c:crossAx val="62132992"/>
        <c:crosses val="autoZero"/>
        <c:crossBetween val="between"/>
      </c:valAx>
    </c:plotArea>
    <c:legend>
      <c:legendPos val="r"/>
      <c:layout>
        <c:manualLayout>
          <c:xMode val="edge"/>
          <c:yMode val="edge"/>
          <c:x val="0.87438405288480292"/>
          <c:y val="0.38409540644154172"/>
          <c:w val="8.0235071912607508E-2"/>
          <c:h val="0.23180872799063382"/>
        </c:manualLayout>
      </c:layout>
      <c:txPr>
        <a:bodyPr/>
        <a:lstStyle/>
        <a:p>
          <a:pPr>
            <a:defRPr sz="800"/>
          </a:pPr>
          <a:endParaRPr lang="es-MX"/>
        </a:p>
      </c:txPr>
    </c:legend>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style val="7"/>
  <c:chart>
    <c:view3D>
      <c:rAngAx val="1"/>
    </c:view3D>
    <c:plotArea>
      <c:layout/>
      <c:bar3DChart>
        <c:barDir val="col"/>
        <c:grouping val="clustered"/>
        <c:ser>
          <c:idx val="0"/>
          <c:order val="0"/>
          <c:tx>
            <c:strRef>
              <c:f>'longitud vs fugas'!$E$3</c:f>
              <c:strCache>
                <c:ptCount val="1"/>
                <c:pt idx="0">
                  <c:v>2007</c:v>
                </c:pt>
              </c:strCache>
            </c:strRef>
          </c:tx>
          <c:cat>
            <c:strRef>
              <c:f>'longitud vs fugas'!$B$4:$B$12</c:f>
              <c:strCache>
                <c:ptCount val="9"/>
                <c:pt idx="0">
                  <c:v>AC/CAR</c:v>
                </c:pt>
                <c:pt idx="1">
                  <c:v>AC/GALV</c:v>
                </c:pt>
                <c:pt idx="2">
                  <c:v>ASBESTO</c:v>
                </c:pt>
                <c:pt idx="3">
                  <c:v>BRONCE</c:v>
                </c:pt>
                <c:pt idx="4">
                  <c:v>COBRE</c:v>
                </c:pt>
                <c:pt idx="5">
                  <c:v>PEAD</c:v>
                </c:pt>
                <c:pt idx="6">
                  <c:v>F.O.F.O.</c:v>
                </c:pt>
                <c:pt idx="7">
                  <c:v>N.D.</c:v>
                </c:pt>
                <c:pt idx="8">
                  <c:v>P.V.C.</c:v>
                </c:pt>
              </c:strCache>
            </c:strRef>
          </c:cat>
          <c:val>
            <c:numRef>
              <c:f>'longitud vs fugas'!$E$4:$E$12</c:f>
              <c:numCache>
                <c:formatCode>General</c:formatCode>
                <c:ptCount val="9"/>
                <c:pt idx="0">
                  <c:v>15</c:v>
                </c:pt>
                <c:pt idx="1">
                  <c:v>37</c:v>
                </c:pt>
                <c:pt idx="2">
                  <c:v>1</c:v>
                </c:pt>
                <c:pt idx="3">
                  <c:v>3</c:v>
                </c:pt>
                <c:pt idx="4">
                  <c:v>11</c:v>
                </c:pt>
                <c:pt idx="5">
                  <c:v>13</c:v>
                </c:pt>
                <c:pt idx="6">
                  <c:v>6</c:v>
                </c:pt>
                <c:pt idx="7">
                  <c:v>141</c:v>
                </c:pt>
                <c:pt idx="8">
                  <c:v>10</c:v>
                </c:pt>
              </c:numCache>
            </c:numRef>
          </c:val>
        </c:ser>
        <c:ser>
          <c:idx val="1"/>
          <c:order val="1"/>
          <c:tx>
            <c:strRef>
              <c:f>'longitud vs fugas'!$F$3</c:f>
              <c:strCache>
                <c:ptCount val="1"/>
                <c:pt idx="0">
                  <c:v>2008</c:v>
                </c:pt>
              </c:strCache>
            </c:strRef>
          </c:tx>
          <c:cat>
            <c:strRef>
              <c:f>'longitud vs fugas'!$B$4:$B$12</c:f>
              <c:strCache>
                <c:ptCount val="9"/>
                <c:pt idx="0">
                  <c:v>AC/CAR</c:v>
                </c:pt>
                <c:pt idx="1">
                  <c:v>AC/GALV</c:v>
                </c:pt>
                <c:pt idx="2">
                  <c:v>ASBESTO</c:v>
                </c:pt>
                <c:pt idx="3">
                  <c:v>BRONCE</c:v>
                </c:pt>
                <c:pt idx="4">
                  <c:v>COBRE</c:v>
                </c:pt>
                <c:pt idx="5">
                  <c:v>PEAD</c:v>
                </c:pt>
                <c:pt idx="6">
                  <c:v>F.O.F.O.</c:v>
                </c:pt>
                <c:pt idx="7">
                  <c:v>N.D.</c:v>
                </c:pt>
                <c:pt idx="8">
                  <c:v>P.V.C.</c:v>
                </c:pt>
              </c:strCache>
            </c:strRef>
          </c:cat>
          <c:val>
            <c:numRef>
              <c:f>'longitud vs fugas'!$F$4:$F$12</c:f>
              <c:numCache>
                <c:formatCode>General</c:formatCode>
                <c:ptCount val="9"/>
                <c:pt idx="0">
                  <c:v>6</c:v>
                </c:pt>
                <c:pt idx="1">
                  <c:v>118</c:v>
                </c:pt>
                <c:pt idx="2">
                  <c:v>2</c:v>
                </c:pt>
                <c:pt idx="3">
                  <c:v>3</c:v>
                </c:pt>
                <c:pt idx="4">
                  <c:v>20</c:v>
                </c:pt>
                <c:pt idx="5">
                  <c:v>13</c:v>
                </c:pt>
                <c:pt idx="6">
                  <c:v>7</c:v>
                </c:pt>
                <c:pt idx="7">
                  <c:v>64</c:v>
                </c:pt>
                <c:pt idx="8">
                  <c:v>17</c:v>
                </c:pt>
              </c:numCache>
            </c:numRef>
          </c:val>
        </c:ser>
        <c:ser>
          <c:idx val="2"/>
          <c:order val="2"/>
          <c:tx>
            <c:strRef>
              <c:f>'longitud vs fugas'!$G$3</c:f>
              <c:strCache>
                <c:ptCount val="1"/>
                <c:pt idx="0">
                  <c:v>2009</c:v>
                </c:pt>
              </c:strCache>
            </c:strRef>
          </c:tx>
          <c:cat>
            <c:strRef>
              <c:f>'longitud vs fugas'!$B$4:$B$12</c:f>
              <c:strCache>
                <c:ptCount val="9"/>
                <c:pt idx="0">
                  <c:v>AC/CAR</c:v>
                </c:pt>
                <c:pt idx="1">
                  <c:v>AC/GALV</c:v>
                </c:pt>
                <c:pt idx="2">
                  <c:v>ASBESTO</c:v>
                </c:pt>
                <c:pt idx="3">
                  <c:v>BRONCE</c:v>
                </c:pt>
                <c:pt idx="4">
                  <c:v>COBRE</c:v>
                </c:pt>
                <c:pt idx="5">
                  <c:v>PEAD</c:v>
                </c:pt>
                <c:pt idx="6">
                  <c:v>F.O.F.O.</c:v>
                </c:pt>
                <c:pt idx="7">
                  <c:v>N.D.</c:v>
                </c:pt>
                <c:pt idx="8">
                  <c:v>P.V.C.</c:v>
                </c:pt>
              </c:strCache>
            </c:strRef>
          </c:cat>
          <c:val>
            <c:numRef>
              <c:f>'longitud vs fugas'!$G$4:$G$12</c:f>
              <c:numCache>
                <c:formatCode>General</c:formatCode>
                <c:ptCount val="9"/>
                <c:pt idx="0">
                  <c:v>4</c:v>
                </c:pt>
                <c:pt idx="1">
                  <c:v>60</c:v>
                </c:pt>
                <c:pt idx="2">
                  <c:v>1</c:v>
                </c:pt>
                <c:pt idx="3">
                  <c:v>0</c:v>
                </c:pt>
                <c:pt idx="4">
                  <c:v>6</c:v>
                </c:pt>
                <c:pt idx="5">
                  <c:v>7</c:v>
                </c:pt>
                <c:pt idx="6">
                  <c:v>6</c:v>
                </c:pt>
                <c:pt idx="7">
                  <c:v>37</c:v>
                </c:pt>
                <c:pt idx="8">
                  <c:v>7</c:v>
                </c:pt>
              </c:numCache>
            </c:numRef>
          </c:val>
        </c:ser>
        <c:shape val="box"/>
        <c:axId val="62183296"/>
        <c:axId val="62184832"/>
        <c:axId val="0"/>
      </c:bar3DChart>
      <c:catAx>
        <c:axId val="62183296"/>
        <c:scaling>
          <c:orientation val="minMax"/>
        </c:scaling>
        <c:axPos val="b"/>
        <c:tickLblPos val="nextTo"/>
        <c:txPr>
          <a:bodyPr rot="-5400000" vert="horz"/>
          <a:lstStyle/>
          <a:p>
            <a:pPr>
              <a:defRPr/>
            </a:pPr>
            <a:endParaRPr lang="es-MX"/>
          </a:p>
        </c:txPr>
        <c:crossAx val="62184832"/>
        <c:crosses val="autoZero"/>
        <c:auto val="1"/>
        <c:lblAlgn val="ctr"/>
        <c:lblOffset val="100"/>
      </c:catAx>
      <c:valAx>
        <c:axId val="62184832"/>
        <c:scaling>
          <c:orientation val="minMax"/>
        </c:scaling>
        <c:axPos val="l"/>
        <c:majorGridlines/>
        <c:numFmt formatCode="General" sourceLinked="1"/>
        <c:tickLblPos val="nextTo"/>
        <c:crossAx val="62183296"/>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style val="3"/>
  <c:chart>
    <c:title>
      <c:tx>
        <c:rich>
          <a:bodyPr/>
          <a:lstStyle/>
          <a:p>
            <a:pPr>
              <a:defRPr/>
            </a:pPr>
            <a:r>
              <a:rPr lang="es-MX" sz="1400" dirty="0">
                <a:solidFill>
                  <a:schemeClr val="tx2"/>
                </a:solidFill>
              </a:rPr>
              <a:t>Porcentaje del total de fugas de CU según su origen</a:t>
            </a:r>
          </a:p>
        </c:rich>
      </c:tx>
      <c:layout>
        <c:manualLayout>
          <c:xMode val="edge"/>
          <c:yMode val="edge"/>
          <c:x val="0.22381167057235737"/>
          <c:y val="4.3049233111385442E-2"/>
        </c:manualLayout>
      </c:layout>
    </c:title>
    <c:view3D>
      <c:rAngAx val="1"/>
    </c:view3D>
    <c:plotArea>
      <c:layout/>
      <c:bar3DChart>
        <c:barDir val="col"/>
        <c:grouping val="clustered"/>
        <c:ser>
          <c:idx val="0"/>
          <c:order val="0"/>
          <c:tx>
            <c:strRef>
              <c:f>origen!$H$3</c:f>
              <c:strCache>
                <c:ptCount val="1"/>
                <c:pt idx="0">
                  <c:v>2007</c:v>
                </c:pt>
              </c:strCache>
            </c:strRef>
          </c:tx>
          <c:cat>
            <c:multiLvlStrRef>
              <c:f>origen!$F$5:$G$13</c:f>
              <c:multiLvlStrCache>
                <c:ptCount val="9"/>
                <c:lvl>
                  <c:pt idx="3">
                    <c:v>v.a.r</c:v>
                  </c:pt>
                  <c:pt idx="4">
                    <c:v>otra</c:v>
                  </c:pt>
                  <c:pt idx="5">
                    <c:v>riego</c:v>
                  </c:pt>
                  <c:pt idx="6">
                    <c:v>v.a.r.</c:v>
                  </c:pt>
                  <c:pt idx="7">
                    <c:v>interior edificio</c:v>
                  </c:pt>
                  <c:pt idx="8">
                    <c:v>otra</c:v>
                  </c:pt>
                </c:lvl>
                <c:lvl>
                  <c:pt idx="0">
                    <c:v>Falla del elemento</c:v>
                  </c:pt>
                  <c:pt idx="1">
                    <c:v>Tubo dañado o picado</c:v>
                  </c:pt>
                  <c:pt idx="2">
                    <c:v>Impacto accidental</c:v>
                  </c:pt>
                  <c:pt idx="3">
                    <c:v>Vandalismo</c:v>
                  </c:pt>
                  <c:pt idx="5">
                    <c:v>No definido</c:v>
                  </c:pt>
                </c:lvl>
              </c:multiLvlStrCache>
            </c:multiLvlStrRef>
          </c:cat>
          <c:val>
            <c:numRef>
              <c:f>origen!$I$5:$I$13</c:f>
              <c:numCache>
                <c:formatCode>0.00%</c:formatCode>
                <c:ptCount val="9"/>
                <c:pt idx="0">
                  <c:v>0.13080168776371295</c:v>
                </c:pt>
                <c:pt idx="1">
                  <c:v>5.4852320675105502E-2</c:v>
                </c:pt>
                <c:pt idx="2">
                  <c:v>2.5316455696202528E-2</c:v>
                </c:pt>
                <c:pt idx="3">
                  <c:v>4.6413502109704664E-2</c:v>
                </c:pt>
                <c:pt idx="4">
                  <c:v>8.4388185654008432E-3</c:v>
                </c:pt>
                <c:pt idx="5">
                  <c:v>1.2658227848101266E-2</c:v>
                </c:pt>
                <c:pt idx="6">
                  <c:v>0.27848101265822783</c:v>
                </c:pt>
                <c:pt idx="7">
                  <c:v>1.6877637130801686E-2</c:v>
                </c:pt>
                <c:pt idx="8">
                  <c:v>0.42616033755274302</c:v>
                </c:pt>
              </c:numCache>
            </c:numRef>
          </c:val>
        </c:ser>
        <c:ser>
          <c:idx val="1"/>
          <c:order val="1"/>
          <c:tx>
            <c:strRef>
              <c:f>origen!$J$3</c:f>
              <c:strCache>
                <c:ptCount val="1"/>
                <c:pt idx="0">
                  <c:v>2008</c:v>
                </c:pt>
              </c:strCache>
            </c:strRef>
          </c:tx>
          <c:cat>
            <c:multiLvlStrRef>
              <c:f>origen!$F$5:$G$13</c:f>
              <c:multiLvlStrCache>
                <c:ptCount val="9"/>
                <c:lvl>
                  <c:pt idx="3">
                    <c:v>v.a.r</c:v>
                  </c:pt>
                  <c:pt idx="4">
                    <c:v>otra</c:v>
                  </c:pt>
                  <c:pt idx="5">
                    <c:v>riego</c:v>
                  </c:pt>
                  <c:pt idx="6">
                    <c:v>v.a.r.</c:v>
                  </c:pt>
                  <c:pt idx="7">
                    <c:v>interior edificio</c:v>
                  </c:pt>
                  <c:pt idx="8">
                    <c:v>otra</c:v>
                  </c:pt>
                </c:lvl>
                <c:lvl>
                  <c:pt idx="0">
                    <c:v>Falla del elemento</c:v>
                  </c:pt>
                  <c:pt idx="1">
                    <c:v>Tubo dañado o picado</c:v>
                  </c:pt>
                  <c:pt idx="2">
                    <c:v>Impacto accidental</c:v>
                  </c:pt>
                  <c:pt idx="3">
                    <c:v>Vandalismo</c:v>
                  </c:pt>
                  <c:pt idx="5">
                    <c:v>No definido</c:v>
                  </c:pt>
                </c:lvl>
              </c:multiLvlStrCache>
            </c:multiLvlStrRef>
          </c:cat>
          <c:val>
            <c:numRef>
              <c:f>origen!$K$5:$K$13</c:f>
              <c:numCache>
                <c:formatCode>0.00%</c:formatCode>
                <c:ptCount val="9"/>
                <c:pt idx="0">
                  <c:v>0.12145748987854248</c:v>
                </c:pt>
                <c:pt idx="1">
                  <c:v>6.4777327935222798E-2</c:v>
                </c:pt>
                <c:pt idx="2">
                  <c:v>8.0971659919028341E-3</c:v>
                </c:pt>
                <c:pt idx="3">
                  <c:v>8.9068825910931265E-2</c:v>
                </c:pt>
                <c:pt idx="4">
                  <c:v>4.0485829959514223E-3</c:v>
                </c:pt>
                <c:pt idx="5">
                  <c:v>7.2874493927125583E-2</c:v>
                </c:pt>
                <c:pt idx="6">
                  <c:v>0.20647773279352241</c:v>
                </c:pt>
                <c:pt idx="7">
                  <c:v>3.2388663967611336E-2</c:v>
                </c:pt>
                <c:pt idx="8">
                  <c:v>0.40080971659919035</c:v>
                </c:pt>
              </c:numCache>
            </c:numRef>
          </c:val>
        </c:ser>
        <c:ser>
          <c:idx val="2"/>
          <c:order val="2"/>
          <c:tx>
            <c:strRef>
              <c:f>origen!$L$3</c:f>
              <c:strCache>
                <c:ptCount val="1"/>
                <c:pt idx="0">
                  <c:v>2009</c:v>
                </c:pt>
              </c:strCache>
            </c:strRef>
          </c:tx>
          <c:cat>
            <c:multiLvlStrRef>
              <c:f>origen!$F$5:$G$13</c:f>
              <c:multiLvlStrCache>
                <c:ptCount val="9"/>
                <c:lvl>
                  <c:pt idx="3">
                    <c:v>v.a.r</c:v>
                  </c:pt>
                  <c:pt idx="4">
                    <c:v>otra</c:v>
                  </c:pt>
                  <c:pt idx="5">
                    <c:v>riego</c:v>
                  </c:pt>
                  <c:pt idx="6">
                    <c:v>v.a.r.</c:v>
                  </c:pt>
                  <c:pt idx="7">
                    <c:v>interior edificio</c:v>
                  </c:pt>
                  <c:pt idx="8">
                    <c:v>otra</c:v>
                  </c:pt>
                </c:lvl>
                <c:lvl>
                  <c:pt idx="0">
                    <c:v>Falla del elemento</c:v>
                  </c:pt>
                  <c:pt idx="1">
                    <c:v>Tubo dañado o picado</c:v>
                  </c:pt>
                  <c:pt idx="2">
                    <c:v>Impacto accidental</c:v>
                  </c:pt>
                  <c:pt idx="3">
                    <c:v>Vandalismo</c:v>
                  </c:pt>
                  <c:pt idx="5">
                    <c:v>No definido</c:v>
                  </c:pt>
                </c:lvl>
              </c:multiLvlStrCache>
            </c:multiLvlStrRef>
          </c:cat>
          <c:val>
            <c:numRef>
              <c:f>origen!$M$5:$M$13</c:f>
              <c:numCache>
                <c:formatCode>0.00%</c:formatCode>
                <c:ptCount val="9"/>
                <c:pt idx="0">
                  <c:v>0.1640625</c:v>
                </c:pt>
                <c:pt idx="1">
                  <c:v>0.25781250000000028</c:v>
                </c:pt>
                <c:pt idx="2">
                  <c:v>3.90625E-2</c:v>
                </c:pt>
                <c:pt idx="3">
                  <c:v>6.25E-2</c:v>
                </c:pt>
                <c:pt idx="4">
                  <c:v>1.5625E-2</c:v>
                </c:pt>
                <c:pt idx="5">
                  <c:v>0</c:v>
                </c:pt>
                <c:pt idx="6">
                  <c:v>0.21875000000000014</c:v>
                </c:pt>
                <c:pt idx="7">
                  <c:v>0</c:v>
                </c:pt>
                <c:pt idx="8">
                  <c:v>0.2421875</c:v>
                </c:pt>
              </c:numCache>
            </c:numRef>
          </c:val>
        </c:ser>
        <c:shape val="cylinder"/>
        <c:axId val="58665600"/>
        <c:axId val="58667392"/>
        <c:axId val="0"/>
      </c:bar3DChart>
      <c:catAx>
        <c:axId val="58665600"/>
        <c:scaling>
          <c:orientation val="minMax"/>
        </c:scaling>
        <c:axPos val="b"/>
        <c:tickLblPos val="nextTo"/>
        <c:txPr>
          <a:bodyPr/>
          <a:lstStyle/>
          <a:p>
            <a:pPr>
              <a:defRPr sz="800"/>
            </a:pPr>
            <a:endParaRPr lang="es-MX"/>
          </a:p>
        </c:txPr>
        <c:crossAx val="58667392"/>
        <c:crosses val="autoZero"/>
        <c:auto val="1"/>
        <c:lblAlgn val="ctr"/>
        <c:lblOffset val="100"/>
      </c:catAx>
      <c:valAx>
        <c:axId val="58667392"/>
        <c:scaling>
          <c:orientation val="minMax"/>
        </c:scaling>
        <c:axPos val="l"/>
        <c:majorGridlines/>
        <c:numFmt formatCode="0%" sourceLinked="0"/>
        <c:tickLblPos val="nextTo"/>
        <c:txPr>
          <a:bodyPr/>
          <a:lstStyle/>
          <a:p>
            <a:pPr>
              <a:defRPr sz="800"/>
            </a:pPr>
            <a:endParaRPr lang="es-MX"/>
          </a:p>
        </c:txPr>
        <c:crossAx val="58665600"/>
        <c:crosses val="autoZero"/>
        <c:crossBetween val="between"/>
      </c:valAx>
    </c:plotArea>
    <c:legend>
      <c:legendPos val="r"/>
      <c:layout/>
      <c:txPr>
        <a:bodyPr/>
        <a:lstStyle/>
        <a:p>
          <a:pPr>
            <a:defRPr sz="900"/>
          </a:pPr>
          <a:endParaRPr lang="es-MX"/>
        </a:p>
      </c:txPr>
    </c:legend>
    <c:plotVisOnly val="1"/>
  </c:chart>
  <c:txPr>
    <a:bodyPr/>
    <a:lstStyle/>
    <a:p>
      <a:pPr>
        <a:defRPr sz="700"/>
      </a:pPr>
      <a:endParaRPr lang="es-MX"/>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68284-34FC-4B2E-AE27-09C5FFEBD6AC}" type="datetimeFigureOut">
              <a:rPr lang="es-MX" smtClean="0"/>
              <a:pPr/>
              <a:t>27/11/2009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044CE-5817-4AB1-ADF0-F5D3DB21197E}"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11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1342D-2F14-4E4E-B9C0-C63EF8081835}" type="datetimeFigureOut">
              <a:rPr lang="es-MX" smtClean="0"/>
              <a:pPr/>
              <a:t>27/11/2009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1342D-2F14-4E4E-B9C0-C63EF8081835}" type="datetimeFigureOut">
              <a:rPr lang="es-MX" smtClean="0"/>
              <a:pPr/>
              <a:t>27/11/2009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895A3-432E-40DD-8CC8-AFDBE568C75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www.pumagua.unam.mx/" TargetMode="Externa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contenido"/>
          <p:cNvSpPr>
            <a:spLocks noGrp="1"/>
          </p:cNvSpPr>
          <p:nvPr>
            <p:ph sz="half" idx="2"/>
          </p:nvPr>
        </p:nvSpPr>
        <p:spPr/>
        <p:txBody>
          <a:bodyPr/>
          <a:lstStyle/>
          <a:p>
            <a:endParaRPr lang="es-MX"/>
          </a:p>
        </p:txBody>
      </p:sp>
      <p:pic>
        <p:nvPicPr>
          <p:cNvPr id="7" name="6 Marcador de contenido" descr="1186375_36882021.jpg"/>
          <p:cNvPicPr>
            <a:picLocks noGrp="1" noChangeAspect="1"/>
          </p:cNvPicPr>
          <p:nvPr>
            <p:ph sz="half" idx="1"/>
          </p:nvPr>
        </p:nvPicPr>
        <p:blipFill>
          <a:blip r:embed="rId3" cstate="print"/>
          <a:stretch>
            <a:fillRect/>
          </a:stretch>
        </p:blipFill>
        <p:spPr>
          <a:xfrm>
            <a:off x="0" y="0"/>
            <a:ext cx="9144000" cy="6858000"/>
          </a:xfrm>
        </p:spPr>
      </p:pic>
      <p:pic>
        <p:nvPicPr>
          <p:cNvPr id="8" name="Picture 5"/>
          <p:cNvPicPr>
            <a:picLocks noChangeAspect="1" noChangeArrowheads="1"/>
          </p:cNvPicPr>
          <p:nvPr/>
        </p:nvPicPr>
        <p:blipFill>
          <a:blip r:embed="rId4"/>
          <a:srcRect l="51295" t="15073" b="67992"/>
          <a:stretch>
            <a:fillRect/>
          </a:stretch>
        </p:blipFill>
        <p:spPr bwMode="auto">
          <a:xfrm>
            <a:off x="3643306" y="928670"/>
            <a:ext cx="4597115" cy="1643074"/>
          </a:xfrm>
          <a:prstGeom prst="rect">
            <a:avLst/>
          </a:prstGeom>
          <a:noFill/>
          <a:ln w="9525">
            <a:noFill/>
            <a:miter lim="800000"/>
            <a:headEnd/>
            <a:tailEnd/>
          </a:ln>
          <a:effectLst>
            <a:innerShdw blurRad="63500" dist="50800" dir="16200000">
              <a:prstClr val="black">
                <a:alpha val="50000"/>
              </a:prstClr>
            </a:innerShdw>
          </a:effectLst>
        </p:spPr>
      </p:pic>
      <p:sp>
        <p:nvSpPr>
          <p:cNvPr id="9" name="8 Rectángulo"/>
          <p:cNvSpPr/>
          <p:nvPr/>
        </p:nvSpPr>
        <p:spPr>
          <a:xfrm>
            <a:off x="4143372" y="857232"/>
            <a:ext cx="1715534" cy="646331"/>
          </a:xfrm>
          <a:prstGeom prst="rect">
            <a:avLst/>
          </a:prstGeom>
          <a:noFill/>
          <a:ln>
            <a:noFill/>
          </a:ln>
          <a:effectLst>
            <a:outerShdw blurRad="50800" dist="38100" dir="2700000" algn="tl" rotWithShape="0">
              <a:prstClr val="black">
                <a:alpha val="40000"/>
              </a:prstClr>
            </a:outerShdw>
          </a:effectLst>
        </p:spPr>
        <p:txBody>
          <a:bodyPr wrap="none">
            <a:spAutoFit/>
          </a:bodyPr>
          <a:lstStyle/>
          <a:p>
            <a:r>
              <a:rPr lang="es-MX" sz="3600" dirty="0" smtClean="0">
                <a:solidFill>
                  <a:schemeClr val="accent5">
                    <a:lumMod val="40000"/>
                    <a:lumOff val="60000"/>
                  </a:schemeClr>
                </a:solidFill>
                <a:effectLst>
                  <a:outerShdw blurRad="38100" dist="38100" dir="2700000" algn="tl">
                    <a:srgbClr val="000000">
                      <a:alpha val="43137"/>
                    </a:srgbClr>
                  </a:outerShdw>
                </a:effectLst>
                <a:latin typeface="Eras Demi ITC" pitchFamily="34" charset="0"/>
              </a:rPr>
              <a:t>Gaceta</a:t>
            </a:r>
            <a:endParaRPr lang="es-MX" sz="3600" dirty="0">
              <a:solidFill>
                <a:schemeClr val="accent5">
                  <a:lumMod val="40000"/>
                  <a:lumOff val="60000"/>
                </a:schemeClr>
              </a:solidFill>
              <a:effectLst>
                <a:outerShdw blurRad="38100" dist="38100" dir="2700000" algn="tl">
                  <a:srgbClr val="000000">
                    <a:alpha val="43137"/>
                  </a:srgbClr>
                </a:outerShdw>
              </a:effectLst>
              <a:latin typeface="Eras Demi ITC" pitchFamily="34" charset="0"/>
            </a:endParaRPr>
          </a:p>
        </p:txBody>
      </p:sp>
      <p:sp>
        <p:nvSpPr>
          <p:cNvPr id="10" name="9 Rectángulo"/>
          <p:cNvSpPr/>
          <p:nvPr/>
        </p:nvSpPr>
        <p:spPr>
          <a:xfrm>
            <a:off x="3000364" y="2571744"/>
            <a:ext cx="6429420" cy="1323439"/>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r>
              <a:rPr lang="es-MX" sz="4400" dirty="0" smtClean="0">
                <a:solidFill>
                  <a:schemeClr val="tx2">
                    <a:lumMod val="75000"/>
                  </a:schemeClr>
                </a:solidFill>
                <a:effectLst>
                  <a:outerShdw blurRad="38100" dist="38100" dir="2700000" algn="tl">
                    <a:srgbClr val="000000">
                      <a:alpha val="43137"/>
                    </a:srgbClr>
                  </a:outerShdw>
                </a:effectLst>
                <a:latin typeface="BankGothic Md BT" pitchFamily="34" charset="0"/>
              </a:rPr>
              <a:t>Fugas en C. U.</a:t>
            </a:r>
          </a:p>
          <a:p>
            <a:r>
              <a:rPr lang="es-MX" sz="3600" dirty="0" smtClean="0">
                <a:solidFill>
                  <a:schemeClr val="bg1"/>
                </a:solidFill>
                <a:latin typeface="BankGothic Md BT" pitchFamily="34" charset="0"/>
              </a:rPr>
              <a:t> </a:t>
            </a:r>
            <a:endParaRPr lang="es-MX" sz="3600" dirty="0"/>
          </a:p>
        </p:txBody>
      </p:sp>
      <p:sp>
        <p:nvSpPr>
          <p:cNvPr id="11" name="10 CuadroTexto"/>
          <p:cNvSpPr txBox="1"/>
          <p:nvPr/>
        </p:nvSpPr>
        <p:spPr>
          <a:xfrm rot="16200000">
            <a:off x="-656757" y="4658439"/>
            <a:ext cx="2111412" cy="369332"/>
          </a:xfrm>
          <a:prstGeom prst="rect">
            <a:avLst/>
          </a:prstGeom>
          <a:noFill/>
        </p:spPr>
        <p:txBody>
          <a:bodyPr wrap="none" rtlCol="0">
            <a:spAutoFit/>
          </a:bodyPr>
          <a:lstStyle/>
          <a:p>
            <a:r>
              <a:rPr lang="es-MX" b="1" dirty="0" smtClean="0">
                <a:solidFill>
                  <a:srgbClr val="CC9900"/>
                </a:solidFill>
                <a:effectLst>
                  <a:outerShdw blurRad="38100" dist="38100" dir="2700000" algn="tl">
                    <a:srgbClr val="000000">
                      <a:alpha val="43137"/>
                    </a:srgbClr>
                  </a:outerShdw>
                </a:effectLst>
              </a:rPr>
              <a:t>Noviembre  de 2009</a:t>
            </a:r>
            <a:endParaRPr lang="es-MX" b="1" dirty="0">
              <a:solidFill>
                <a:srgbClr val="CC9900"/>
              </a:solidFill>
              <a:effectLst>
                <a:outerShdw blurRad="38100" dist="38100" dir="2700000" algn="tl">
                  <a:srgbClr val="000000">
                    <a:alpha val="43137"/>
                  </a:srgbClr>
                </a:outerShdw>
              </a:effectLst>
            </a:endParaRPr>
          </a:p>
        </p:txBody>
      </p:sp>
      <p:sp>
        <p:nvSpPr>
          <p:cNvPr id="12" name="11 Rectángulo"/>
          <p:cNvSpPr/>
          <p:nvPr/>
        </p:nvSpPr>
        <p:spPr>
          <a:xfrm>
            <a:off x="357158" y="6143644"/>
            <a:ext cx="2272802" cy="338554"/>
          </a:xfrm>
          <a:prstGeom prst="rect">
            <a:avLst/>
          </a:prstGeom>
        </p:spPr>
        <p:txBody>
          <a:bodyPr wrap="none">
            <a:spAutoFit/>
          </a:bodyPr>
          <a:lstStyle/>
          <a:p>
            <a:r>
              <a:rPr lang="es-MX" sz="1600" u="sng" dirty="0" smtClean="0">
                <a:solidFill>
                  <a:schemeClr val="bg1">
                    <a:lumMod val="50000"/>
                  </a:schemeClr>
                </a:solidFill>
                <a:hlinkClick r:id="rId5"/>
              </a:rPr>
              <a:t>www.pumagua.unam.mx</a:t>
            </a:r>
            <a:endParaRPr lang="es-MX" sz="1600"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737905_97101310.jpg"/>
          <p:cNvPicPr>
            <a:picLocks noChangeAspect="1"/>
          </p:cNvPicPr>
          <p:nvPr/>
        </p:nvPicPr>
        <p:blipFill>
          <a:blip r:embed="rId3" cstate="print"/>
          <a:stretch>
            <a:fillRect/>
          </a:stretch>
        </p:blipFill>
        <p:spPr>
          <a:xfrm>
            <a:off x="0" y="0"/>
            <a:ext cx="9144000" cy="1785925"/>
          </a:xfrm>
          <a:prstGeom prst="rect">
            <a:avLst/>
          </a:prstGeom>
          <a:noFill/>
          <a:ln>
            <a:noFill/>
          </a:ln>
        </p:spPr>
      </p:pic>
      <p:sp>
        <p:nvSpPr>
          <p:cNvPr id="8" name="7 CuadroTexto"/>
          <p:cNvSpPr txBox="1"/>
          <p:nvPr/>
        </p:nvSpPr>
        <p:spPr>
          <a:xfrm>
            <a:off x="0" y="1785926"/>
            <a:ext cx="9144000" cy="253916"/>
          </a:xfrm>
          <a:prstGeom prst="rect">
            <a:avLst/>
          </a:prstGeom>
          <a:solidFill>
            <a:schemeClr val="accent6">
              <a:lumMod val="20000"/>
              <a:lumOff val="80000"/>
            </a:schemeClr>
          </a:solidFill>
        </p:spPr>
        <p:txBody>
          <a:bodyPr wrap="square" rtlCol="0">
            <a:spAutoFit/>
          </a:bodyPr>
          <a:lstStyle/>
          <a:p>
            <a:endParaRPr lang="es-MX" sz="1050" dirty="0"/>
          </a:p>
        </p:txBody>
      </p:sp>
      <p:sp>
        <p:nvSpPr>
          <p:cNvPr id="9" name="8 Rectángulo"/>
          <p:cNvSpPr/>
          <p:nvPr/>
        </p:nvSpPr>
        <p:spPr>
          <a:xfrm rot="16200000">
            <a:off x="-697379" y="5055041"/>
            <a:ext cx="1957445" cy="276999"/>
          </a:xfrm>
          <a:prstGeom prst="rect">
            <a:avLst/>
          </a:prstGeom>
          <a:solidFill>
            <a:schemeClr val="tx2">
              <a:lumMod val="40000"/>
              <a:lumOff val="6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a:t>
            </a:r>
            <a:endParaRPr lang="es-MX" sz="1200" dirty="0" smtClean="0">
              <a:latin typeface="Eras Demi ITC" pitchFamily="34" charset="0"/>
              <a:cs typeface="Arial" pitchFamily="34" charset="0"/>
            </a:endParaRPr>
          </a:p>
        </p:txBody>
      </p:sp>
      <p:pic>
        <p:nvPicPr>
          <p:cNvPr id="10" name="Picture 5"/>
          <p:cNvPicPr>
            <a:picLocks noChangeAspect="1" noChangeArrowheads="1"/>
          </p:cNvPicPr>
          <p:nvPr/>
        </p:nvPicPr>
        <p:blipFill>
          <a:blip r:embed="rId4"/>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11" name="10 Rectángulo"/>
          <p:cNvSpPr/>
          <p:nvPr/>
        </p:nvSpPr>
        <p:spPr>
          <a:xfrm>
            <a:off x="6643702" y="142852"/>
            <a:ext cx="1957445" cy="584775"/>
          </a:xfrm>
          <a:prstGeom prst="rect">
            <a:avLst/>
          </a:prstGeom>
        </p:spPr>
        <p:txBody>
          <a:bodyPr wrap="square">
            <a:spAutoFit/>
          </a:bodyPr>
          <a:lstStyle/>
          <a:p>
            <a:pPr lvl="0" algn="r" fontAlgn="base">
              <a:spcBef>
                <a:spcPct val="0"/>
              </a:spcBef>
              <a:spcAft>
                <a:spcPct val="0"/>
              </a:spcAft>
            </a:pPr>
            <a:r>
              <a:rPr lang="es-MX" sz="3200" dirty="0" smtClean="0">
                <a:latin typeface="Eras Demi ITC" pitchFamily="34" charset="0"/>
                <a:ea typeface="Calibri" pitchFamily="34" charset="0"/>
                <a:cs typeface="Times New Roman" pitchFamily="18" charset="0"/>
              </a:rPr>
              <a:t>FUGAS</a:t>
            </a:r>
            <a:endParaRPr lang="es-MX" sz="3200" dirty="0" smtClean="0">
              <a:latin typeface="Eras Demi ITC" pitchFamily="34" charset="0"/>
              <a:cs typeface="Arial" pitchFamily="34" charset="0"/>
            </a:endParaRPr>
          </a:p>
        </p:txBody>
      </p:sp>
      <p:sp>
        <p:nvSpPr>
          <p:cNvPr id="14" name="13 Rectángulo"/>
          <p:cNvSpPr/>
          <p:nvPr/>
        </p:nvSpPr>
        <p:spPr>
          <a:xfrm>
            <a:off x="0" y="2071678"/>
            <a:ext cx="9144000" cy="369332"/>
          </a:xfrm>
          <a:prstGeom prst="rect">
            <a:avLst/>
          </a:prstGeom>
          <a:solidFill>
            <a:schemeClr val="accent2">
              <a:lumMod val="40000"/>
              <a:lumOff val="60000"/>
            </a:schemeClr>
          </a:solidFill>
        </p:spPr>
        <p:txBody>
          <a:bodyPr wrap="square">
            <a:spAutoFit/>
          </a:bodyPr>
          <a:lstStyle/>
          <a:p>
            <a:r>
              <a:rPr lang="es-MX" dirty="0" smtClean="0"/>
              <a:t>        L</a:t>
            </a:r>
            <a:r>
              <a:rPr lang="es-MX" sz="1400" dirty="0" smtClean="0"/>
              <a:t>os</a:t>
            </a:r>
            <a:r>
              <a:rPr lang="es-MX" dirty="0" smtClean="0"/>
              <a:t> R</a:t>
            </a:r>
            <a:r>
              <a:rPr lang="es-MX" sz="1400" dirty="0" smtClean="0"/>
              <a:t>esultados</a:t>
            </a:r>
            <a:endParaRPr lang="es-MX" dirty="0"/>
          </a:p>
        </p:txBody>
      </p:sp>
      <p:sp>
        <p:nvSpPr>
          <p:cNvPr id="15" name="14 Rectángulo"/>
          <p:cNvSpPr/>
          <p:nvPr/>
        </p:nvSpPr>
        <p:spPr>
          <a:xfrm>
            <a:off x="1000100" y="2571744"/>
            <a:ext cx="4572000" cy="738664"/>
          </a:xfrm>
          <a:prstGeom prst="rect">
            <a:avLst/>
          </a:prstGeom>
        </p:spPr>
        <p:txBody>
          <a:bodyPr>
            <a:spAutoFit/>
          </a:bodyPr>
          <a:lstStyle/>
          <a:p>
            <a:r>
              <a:rPr lang="es-MX" sz="1400" dirty="0" smtClean="0"/>
              <a:t>Mediante el análisis de los resultados de estas dos actividades y las estadísticas, se han identificado los puntos que requieren atención inmediata.</a:t>
            </a:r>
            <a:endParaRPr lang="es-MX" sz="1400" dirty="0"/>
          </a:p>
        </p:txBody>
      </p:sp>
      <p:graphicFrame>
        <p:nvGraphicFramePr>
          <p:cNvPr id="16" name="15 Tabla"/>
          <p:cNvGraphicFramePr>
            <a:graphicFrameLocks noGrp="1"/>
          </p:cNvGraphicFramePr>
          <p:nvPr/>
        </p:nvGraphicFramePr>
        <p:xfrm>
          <a:off x="1000100" y="3500438"/>
          <a:ext cx="5537200" cy="3038475"/>
        </p:xfrm>
        <a:graphic>
          <a:graphicData uri="http://schemas.openxmlformats.org/drawingml/2006/table">
            <a:tbl>
              <a:tblPr/>
              <a:tblGrid>
                <a:gridCol w="2857520"/>
                <a:gridCol w="214314"/>
                <a:gridCol w="2465366"/>
              </a:tblGrid>
              <a:tr h="161925">
                <a:tc>
                  <a:txBody>
                    <a:bodyPr/>
                    <a:lstStyle/>
                    <a:p>
                      <a:pPr algn="l" fontAlgn="b"/>
                      <a:r>
                        <a:rPr lang="es-MX" sz="1000" b="1" i="0" u="none" strike="noStrike" dirty="0">
                          <a:solidFill>
                            <a:srgbClr val="17375D"/>
                          </a:solidFill>
                          <a:latin typeface="Calibri"/>
                        </a:rPr>
                        <a:t>Dependencias  con posibilidad de fuga por drenaje</a:t>
                      </a:r>
                    </a:p>
                  </a:txBody>
                  <a:tcPr marL="9525" marR="9525" marT="9525" marB="0" anchor="b">
                    <a:lnL>
                      <a:noFill/>
                    </a:lnL>
                    <a:lnR>
                      <a:noFill/>
                    </a:lnR>
                    <a:lnT>
                      <a:noFill/>
                    </a:lnT>
                    <a:lnB>
                      <a:noFill/>
                    </a:lnB>
                    <a:solidFill>
                      <a:srgbClr val="C2D69A"/>
                    </a:solidFill>
                  </a:tcPr>
                </a:tc>
                <a:tc>
                  <a:txBody>
                    <a:bodyPr/>
                    <a:lstStyle/>
                    <a:p>
                      <a:pPr algn="ctr" fontAlgn="b"/>
                      <a:r>
                        <a:rPr lang="es-MX" sz="1000" b="0" i="0" u="none" strike="noStrike">
                          <a:solidFill>
                            <a:srgbClr val="17375D"/>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r>
                        <a:rPr lang="es-MX" sz="1000" b="1" i="0" u="none" strike="noStrike" dirty="0">
                          <a:solidFill>
                            <a:srgbClr val="17375D"/>
                          </a:solidFill>
                          <a:latin typeface="Calibri"/>
                        </a:rPr>
                        <a:t>Mayor incidencia de fugas al </a:t>
                      </a:r>
                      <a:r>
                        <a:rPr lang="es-MX" sz="1000" b="1" i="0" u="none" strike="noStrike" dirty="0" smtClean="0">
                          <a:solidFill>
                            <a:srgbClr val="17375D"/>
                          </a:solidFill>
                          <a:latin typeface="Calibri"/>
                        </a:rPr>
                        <a:t>año*</a:t>
                      </a:r>
                      <a:endParaRPr lang="es-MX" sz="1000" b="1" i="0" u="none" strike="noStrike" dirty="0">
                        <a:solidFill>
                          <a:srgbClr val="17375D"/>
                        </a:solidFill>
                        <a:latin typeface="Calibri"/>
                      </a:endParaRPr>
                    </a:p>
                  </a:txBody>
                  <a:tcPr marL="9525" marR="9525" marT="9525" marB="0" anchor="b">
                    <a:lnL>
                      <a:noFill/>
                    </a:lnL>
                    <a:lnR>
                      <a:noFill/>
                    </a:lnR>
                    <a:lnT>
                      <a:noFill/>
                    </a:lnT>
                    <a:lnB>
                      <a:noFill/>
                    </a:lnB>
                    <a:solidFill>
                      <a:srgbClr val="C2D69A"/>
                    </a:solidFill>
                  </a:tcPr>
                </a:tc>
              </a:tr>
              <a:tr h="66675">
                <a:tc>
                  <a:txBody>
                    <a:bodyPr/>
                    <a:lstStyle/>
                    <a:p>
                      <a:pPr algn="ctr" fontAlgn="b"/>
                      <a:endParaRPr lang="es-MX" sz="1000" b="1" i="0" u="none" strike="noStrike">
                        <a:latin typeface="Calibri"/>
                      </a:endParaRPr>
                    </a:p>
                  </a:txBody>
                  <a:tcPr marL="9525" marR="9525" marT="9525" marB="0" anchor="b">
                    <a:lnL>
                      <a:noFill/>
                    </a:lnL>
                    <a:lnR>
                      <a:noFill/>
                    </a:lnR>
                    <a:lnT>
                      <a:noFill/>
                    </a:lnT>
                    <a:lnB>
                      <a:noFill/>
                    </a:lnB>
                  </a:tcPr>
                </a:tc>
                <a:tc>
                  <a:txBody>
                    <a:bodyPr/>
                    <a:lstStyle/>
                    <a:p>
                      <a:pPr algn="ctr" fontAlgn="b"/>
                      <a:endParaRPr lang="es-MX" sz="1000" b="0" i="0" u="none" strike="noStrike">
                        <a:latin typeface="Calibri"/>
                      </a:endParaRPr>
                    </a:p>
                  </a:txBody>
                  <a:tcPr marL="9525" marR="9525" marT="9525" marB="0" anchor="b">
                    <a:lnL>
                      <a:noFill/>
                    </a:lnL>
                    <a:lnR>
                      <a:noFill/>
                    </a:lnR>
                    <a:lnT>
                      <a:noFill/>
                    </a:lnT>
                    <a:lnB>
                      <a:noFill/>
                    </a:lnB>
                  </a:tcPr>
                </a:tc>
                <a:tc>
                  <a:txBody>
                    <a:bodyPr/>
                    <a:lstStyle/>
                    <a:p>
                      <a:pPr algn="ctr" fontAlgn="b"/>
                      <a:endParaRPr lang="es-MX" sz="1000" b="1" i="0" u="none" strike="noStrike">
                        <a:latin typeface="Calibri"/>
                      </a:endParaRPr>
                    </a:p>
                  </a:txBody>
                  <a:tcPr marL="9525" marR="9525" marT="9525" marB="0" anchor="b">
                    <a:lnL>
                      <a:noFill/>
                    </a:lnL>
                    <a:lnR>
                      <a:noFill/>
                    </a:lnR>
                    <a:lnT>
                      <a:noFill/>
                    </a:lnT>
                    <a:lnB>
                      <a:noFill/>
                    </a:lnB>
                  </a:tcPr>
                </a:tc>
              </a:tr>
              <a:tr h="161925">
                <a:tc>
                  <a:txBody>
                    <a:bodyPr/>
                    <a:lstStyle/>
                    <a:p>
                      <a:pPr algn="l" fontAlgn="b"/>
                      <a:r>
                        <a:rPr lang="es-MX" sz="1000" b="1" i="0" u="none" strike="noStrike">
                          <a:solidFill>
                            <a:srgbClr val="17375D"/>
                          </a:solidFill>
                          <a:latin typeface="Calibri"/>
                        </a:rPr>
                        <a:t>Facultad de Medicina</a:t>
                      </a:r>
                      <a:r>
                        <a:rPr lang="es-MX" sz="1400" b="1" i="0" u="none" strike="noStrike">
                          <a:solidFill>
                            <a:srgbClr val="17375D"/>
                          </a:solidFill>
                          <a:latin typeface="Calibri"/>
                        </a:rPr>
                        <a:t> </a:t>
                      </a:r>
                      <a:endParaRPr lang="es-MX" sz="1000" b="1" i="0" u="none" strike="noStrike">
                        <a:solidFill>
                          <a:srgbClr val="17375D"/>
                        </a:solidFill>
                        <a:latin typeface="Calibri"/>
                      </a:endParaRPr>
                    </a:p>
                  </a:txBody>
                  <a:tcPr marL="9525" marR="9525" marT="9525" marB="0" anchor="b">
                    <a:lnL>
                      <a:noFill/>
                    </a:lnL>
                    <a:lnR>
                      <a:noFill/>
                    </a:lnR>
                    <a:lnT>
                      <a:noFill/>
                    </a:lnT>
                    <a:lnB>
                      <a:noFill/>
                    </a:lnB>
                    <a:solidFill>
                      <a:srgbClr val="B8CCE4"/>
                    </a:solidFill>
                  </a:tcPr>
                </a:tc>
                <a:tc>
                  <a:txBody>
                    <a:bodyPr/>
                    <a:lstStyle/>
                    <a:p>
                      <a:pPr algn="l" fontAlgn="b"/>
                      <a:r>
                        <a:rPr lang="es-MX" sz="1000" b="1" i="0" u="none" strike="noStrike">
                          <a:solidFill>
                            <a:srgbClr val="17375D"/>
                          </a:solidFill>
                          <a:latin typeface="Calibri"/>
                        </a:rPr>
                        <a:t> </a:t>
                      </a:r>
                    </a:p>
                  </a:txBody>
                  <a:tcPr marL="9525" marR="9525" marT="9525" marB="0" anchor="b">
                    <a:lnL>
                      <a:noFill/>
                    </a:lnL>
                    <a:lnR>
                      <a:noFill/>
                    </a:lnR>
                    <a:lnT>
                      <a:noFill/>
                    </a:lnT>
                    <a:lnB>
                      <a:noFill/>
                    </a:lnB>
                    <a:solidFill>
                      <a:srgbClr val="B8CCE4"/>
                    </a:solidFill>
                  </a:tcPr>
                </a:tc>
                <a:tc>
                  <a:txBody>
                    <a:bodyPr/>
                    <a:lstStyle/>
                    <a:p>
                      <a:pPr algn="l" fontAlgn="b"/>
                      <a:r>
                        <a:rPr lang="es-MX" sz="1000" b="1" i="0" u="none" strike="noStrike">
                          <a:solidFill>
                            <a:srgbClr val="17375D"/>
                          </a:solidFill>
                          <a:latin typeface="Calibri"/>
                        </a:rPr>
                        <a:t>Facultad de Medicina</a:t>
                      </a:r>
                    </a:p>
                  </a:txBody>
                  <a:tcPr marL="9525" marR="9525" marT="9525" marB="0" anchor="b">
                    <a:lnL>
                      <a:noFill/>
                    </a:lnL>
                    <a:lnR>
                      <a:noFill/>
                    </a:lnR>
                    <a:lnT>
                      <a:noFill/>
                    </a:lnT>
                    <a:lnB>
                      <a:noFill/>
                    </a:lnB>
                    <a:solidFill>
                      <a:srgbClr val="B8CCE4"/>
                    </a:solidFill>
                  </a:tcPr>
                </a:tc>
              </a:tr>
              <a:tr h="161925">
                <a:tc>
                  <a:txBody>
                    <a:bodyPr/>
                    <a:lstStyle/>
                    <a:p>
                      <a:pPr algn="l" fontAlgn="b"/>
                      <a:r>
                        <a:rPr lang="es-MX" sz="1000" b="1" i="0" u="none" strike="noStrike">
                          <a:solidFill>
                            <a:srgbClr val="17375D"/>
                          </a:solidFill>
                          <a:latin typeface="Calibri"/>
                        </a:rPr>
                        <a:t>Facultad de Química</a:t>
                      </a:r>
                      <a:r>
                        <a:rPr lang="es-MX" sz="1400" b="1" i="0" u="none" strike="noStrike">
                          <a:solidFill>
                            <a:srgbClr val="17375D"/>
                          </a:solidFill>
                          <a:latin typeface="Calibri"/>
                        </a:rPr>
                        <a:t> </a:t>
                      </a:r>
                      <a:endParaRPr lang="es-MX" sz="1000" b="1" i="0" u="none" strike="noStrike">
                        <a:solidFill>
                          <a:srgbClr val="17375D"/>
                        </a:solidFill>
                        <a:latin typeface="Calibri"/>
                      </a:endParaRPr>
                    </a:p>
                  </a:txBody>
                  <a:tcPr marL="9525" marR="9525" marT="9525" marB="0" anchor="b">
                    <a:lnL>
                      <a:noFill/>
                    </a:lnL>
                    <a:lnR>
                      <a:noFill/>
                    </a:lnR>
                    <a:lnT>
                      <a:noFill/>
                    </a:lnT>
                    <a:lnB>
                      <a:noFill/>
                    </a:lnB>
                  </a:tcPr>
                </a:tc>
                <a:tc>
                  <a:txBody>
                    <a:bodyPr/>
                    <a:lstStyle/>
                    <a:p>
                      <a:pPr algn="l" fontAlgn="b"/>
                      <a:endParaRPr lang="es-MX" sz="1000" b="1" i="0" u="none" strike="noStrike">
                        <a:solidFill>
                          <a:srgbClr val="17375D"/>
                        </a:solidFill>
                        <a:latin typeface="Calibri"/>
                      </a:endParaRPr>
                    </a:p>
                  </a:txBody>
                  <a:tcPr marL="9525" marR="9525" marT="9525" marB="0" anchor="b">
                    <a:lnL>
                      <a:noFill/>
                    </a:lnL>
                    <a:lnR>
                      <a:noFill/>
                    </a:lnR>
                    <a:lnT>
                      <a:noFill/>
                    </a:lnT>
                    <a:lnB>
                      <a:noFill/>
                    </a:lnB>
                  </a:tcPr>
                </a:tc>
                <a:tc>
                  <a:txBody>
                    <a:bodyPr/>
                    <a:lstStyle/>
                    <a:p>
                      <a:pPr algn="l" fontAlgn="b"/>
                      <a:r>
                        <a:rPr lang="es-MX" sz="1000" b="1" i="0" u="none" strike="noStrike">
                          <a:solidFill>
                            <a:srgbClr val="17375D"/>
                          </a:solidFill>
                          <a:latin typeface="Calibri"/>
                        </a:rPr>
                        <a:t>Facultad de Química</a:t>
                      </a:r>
                    </a:p>
                  </a:txBody>
                  <a:tcPr marL="9525" marR="9525" marT="9525" marB="0" anchor="b">
                    <a:lnL>
                      <a:noFill/>
                    </a:lnL>
                    <a:lnR>
                      <a:noFill/>
                    </a:lnR>
                    <a:lnT>
                      <a:noFill/>
                    </a:lnT>
                    <a:lnB>
                      <a:noFill/>
                    </a:lnB>
                  </a:tcPr>
                </a:tc>
              </a:tr>
              <a:tr h="161925">
                <a:tc>
                  <a:txBody>
                    <a:bodyPr/>
                    <a:lstStyle/>
                    <a:p>
                      <a:pPr algn="l" fontAlgn="b"/>
                      <a:r>
                        <a:rPr lang="es-MX" sz="1000" b="1" i="0" u="none" strike="noStrike">
                          <a:solidFill>
                            <a:srgbClr val="17375D"/>
                          </a:solidFill>
                          <a:latin typeface="Calibri"/>
                        </a:rPr>
                        <a:t>Facultad de Contaduría y Administración</a:t>
                      </a:r>
                    </a:p>
                  </a:txBody>
                  <a:tcPr marL="9525" marR="9525" marT="9525" marB="0" anchor="b">
                    <a:lnL>
                      <a:noFill/>
                    </a:lnL>
                    <a:lnR>
                      <a:noFill/>
                    </a:lnR>
                    <a:lnT>
                      <a:noFill/>
                    </a:lnT>
                    <a:lnB>
                      <a:noFill/>
                    </a:lnB>
                    <a:solidFill>
                      <a:srgbClr val="B8CCE4"/>
                    </a:solidFill>
                  </a:tcPr>
                </a:tc>
                <a:tc>
                  <a:txBody>
                    <a:bodyPr/>
                    <a:lstStyle/>
                    <a:p>
                      <a:pPr algn="l" fontAlgn="b"/>
                      <a:r>
                        <a:rPr lang="es-MX" sz="1000" b="1" i="0" u="none" strike="noStrike">
                          <a:solidFill>
                            <a:srgbClr val="17375D"/>
                          </a:solidFill>
                          <a:latin typeface="Calibri"/>
                        </a:rPr>
                        <a:t> </a:t>
                      </a:r>
                    </a:p>
                  </a:txBody>
                  <a:tcPr marL="9525" marR="9525" marT="9525" marB="0" anchor="b">
                    <a:lnL>
                      <a:noFill/>
                    </a:lnL>
                    <a:lnR>
                      <a:noFill/>
                    </a:lnR>
                    <a:lnT>
                      <a:noFill/>
                    </a:lnT>
                    <a:lnB>
                      <a:noFill/>
                    </a:lnB>
                    <a:solidFill>
                      <a:srgbClr val="B8CCE4"/>
                    </a:solidFill>
                  </a:tcPr>
                </a:tc>
                <a:tc>
                  <a:txBody>
                    <a:bodyPr/>
                    <a:lstStyle/>
                    <a:p>
                      <a:pPr algn="l" fontAlgn="b"/>
                      <a:r>
                        <a:rPr lang="es-MX" sz="1000" b="1" i="0" u="none" strike="noStrike">
                          <a:solidFill>
                            <a:srgbClr val="17375D"/>
                          </a:solidFill>
                          <a:latin typeface="Calibri"/>
                        </a:rPr>
                        <a:t>Facultad de Contaduría y Administración</a:t>
                      </a:r>
                    </a:p>
                  </a:txBody>
                  <a:tcPr marL="9525" marR="9525" marT="9525" marB="0" anchor="b">
                    <a:lnL>
                      <a:noFill/>
                    </a:lnL>
                    <a:lnR>
                      <a:noFill/>
                    </a:lnR>
                    <a:lnT>
                      <a:noFill/>
                    </a:lnT>
                    <a:lnB>
                      <a:noFill/>
                    </a:lnB>
                    <a:solidFill>
                      <a:srgbClr val="B8CCE4"/>
                    </a:solidFill>
                  </a:tcPr>
                </a:tc>
              </a:tr>
              <a:tr h="161925">
                <a:tc>
                  <a:txBody>
                    <a:bodyPr/>
                    <a:lstStyle/>
                    <a:p>
                      <a:pPr algn="l" fontAlgn="b"/>
                      <a:r>
                        <a:rPr lang="es-MX" sz="1000" b="1" i="0" u="none" strike="noStrike" dirty="0">
                          <a:solidFill>
                            <a:srgbClr val="17375D"/>
                          </a:solidFill>
                          <a:latin typeface="Calibri"/>
                        </a:rPr>
                        <a:t>Zona Deportiva Sur</a:t>
                      </a:r>
                      <a:r>
                        <a:rPr lang="es-MX" sz="1400" b="1" i="0" u="none" strike="noStrike" dirty="0">
                          <a:solidFill>
                            <a:srgbClr val="17375D"/>
                          </a:solidFill>
                          <a:latin typeface="Calibri"/>
                        </a:rPr>
                        <a:t> </a:t>
                      </a:r>
                      <a:endParaRPr lang="es-MX" sz="1000" b="1" i="0" u="none" strike="noStrike" dirty="0">
                        <a:solidFill>
                          <a:srgbClr val="17375D"/>
                        </a:solidFill>
                        <a:latin typeface="Calibri"/>
                      </a:endParaRPr>
                    </a:p>
                  </a:txBody>
                  <a:tcPr marL="9525" marR="9525" marT="9525" marB="0" anchor="b">
                    <a:lnL>
                      <a:noFill/>
                    </a:lnL>
                    <a:lnR>
                      <a:noFill/>
                    </a:lnR>
                    <a:lnT>
                      <a:noFill/>
                    </a:lnT>
                    <a:lnB>
                      <a:noFill/>
                    </a:lnB>
                  </a:tcPr>
                </a:tc>
                <a:tc>
                  <a:txBody>
                    <a:bodyPr/>
                    <a:lstStyle/>
                    <a:p>
                      <a:pPr algn="l" fontAlgn="b"/>
                      <a:endParaRPr lang="es-MX" sz="1000" b="1" i="0" u="none" strike="noStrike">
                        <a:solidFill>
                          <a:srgbClr val="17375D"/>
                        </a:solidFill>
                        <a:latin typeface="Calibri"/>
                      </a:endParaRPr>
                    </a:p>
                  </a:txBody>
                  <a:tcPr marL="9525" marR="9525" marT="9525" marB="0" anchor="b">
                    <a:lnL>
                      <a:noFill/>
                    </a:lnL>
                    <a:lnR>
                      <a:noFill/>
                    </a:lnR>
                    <a:lnT>
                      <a:noFill/>
                    </a:lnT>
                    <a:lnB>
                      <a:noFill/>
                    </a:lnB>
                  </a:tcPr>
                </a:tc>
                <a:tc>
                  <a:txBody>
                    <a:bodyPr/>
                    <a:lstStyle/>
                    <a:p>
                      <a:pPr algn="l" fontAlgn="b"/>
                      <a:r>
                        <a:rPr lang="es-MX" sz="1000" b="1" i="0" u="none" strike="noStrike">
                          <a:solidFill>
                            <a:srgbClr val="17375D"/>
                          </a:solidFill>
                          <a:latin typeface="Calibri"/>
                        </a:rPr>
                        <a:t>Zona Deportiva Sur</a:t>
                      </a:r>
                      <a:r>
                        <a:rPr lang="es-MX" sz="1400" b="1" i="0" u="none" strike="noStrike">
                          <a:solidFill>
                            <a:srgbClr val="17375D"/>
                          </a:solidFill>
                          <a:latin typeface="Calibri"/>
                        </a:rPr>
                        <a:t> </a:t>
                      </a:r>
                      <a:endParaRPr lang="es-MX" sz="1000" b="1" i="0" u="none" strike="noStrike">
                        <a:solidFill>
                          <a:srgbClr val="17375D"/>
                        </a:solidFill>
                        <a:latin typeface="Calibri"/>
                      </a:endParaRPr>
                    </a:p>
                  </a:txBody>
                  <a:tcPr marL="9525" marR="9525" marT="9525" marB="0" anchor="b">
                    <a:lnL>
                      <a:noFill/>
                    </a:lnL>
                    <a:lnR>
                      <a:noFill/>
                    </a:lnR>
                    <a:lnT>
                      <a:noFill/>
                    </a:lnT>
                    <a:lnB>
                      <a:noFill/>
                    </a:lnB>
                  </a:tcPr>
                </a:tc>
              </a:tr>
              <a:tr h="121930">
                <a:tc>
                  <a:txBody>
                    <a:bodyPr/>
                    <a:lstStyle/>
                    <a:p>
                      <a:pPr algn="l" fontAlgn="b"/>
                      <a:r>
                        <a:rPr lang="es-MX" sz="1000" b="0" i="0" u="none" strike="noStrike">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s-MX" sz="1000" b="0" i="0" u="none" strike="noStrike">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s-MX" sz="1000" b="0" i="0" u="none" strike="noStrike">
                          <a:latin typeface="Calibri"/>
                        </a:rPr>
                        <a:t> </a:t>
                      </a:r>
                    </a:p>
                  </a:txBody>
                  <a:tcPr marL="9525" marR="9525" marT="9525" marB="0" anchor="b">
                    <a:lnL>
                      <a:noFill/>
                    </a:lnL>
                    <a:lnR>
                      <a:noFill/>
                    </a:lnR>
                    <a:lnT>
                      <a:noFill/>
                    </a:lnT>
                    <a:lnB>
                      <a:noFill/>
                    </a:lnB>
                    <a:solidFill>
                      <a:srgbClr val="D8D8D8"/>
                    </a:solidFill>
                  </a:tcPr>
                </a:tc>
              </a:tr>
              <a:tr h="161925">
                <a:tc>
                  <a:txBody>
                    <a:bodyPr/>
                    <a:lstStyle/>
                    <a:p>
                      <a:pPr algn="l" fontAlgn="b"/>
                      <a:r>
                        <a:rPr lang="es-MX" sz="1000" b="0" i="0" u="none" strike="noStrike">
                          <a:latin typeface="Calibri"/>
                        </a:rPr>
                        <a:t>Biblioteca Central</a:t>
                      </a:r>
                      <a:r>
                        <a:rPr lang="es-MX" sz="1400" b="0" i="0" u="none" strike="noStrike">
                          <a:solidFill>
                            <a:srgbClr val="333399"/>
                          </a:solidFill>
                          <a:latin typeface="Calibri"/>
                        </a:rPr>
                        <a:t> </a:t>
                      </a:r>
                      <a:endParaRPr lang="es-MX" sz="1000" b="0" i="0" u="none" strike="noStrike">
                        <a:latin typeface="Calibri"/>
                      </a:endParaRPr>
                    </a:p>
                  </a:txBody>
                  <a:tcPr marL="9525" marR="9525" marT="9525" marB="0" anchor="b">
                    <a:lnL>
                      <a:noFill/>
                    </a:lnL>
                    <a:lnR>
                      <a:noFill/>
                    </a:lnR>
                    <a:lnT>
                      <a:noFill/>
                    </a:lnT>
                    <a:lnB>
                      <a:noFill/>
                    </a:lnB>
                  </a:tcPr>
                </a:tc>
                <a:tc>
                  <a:txBody>
                    <a:bodyPr/>
                    <a:lstStyle/>
                    <a:p>
                      <a:pPr algn="l" fontAlgn="b"/>
                      <a:endParaRPr lang="es-MX" sz="1000" b="0" i="0" u="none" strike="noStrike">
                        <a:latin typeface="Calibri"/>
                      </a:endParaRPr>
                    </a:p>
                  </a:txBody>
                  <a:tcPr marL="9525" marR="9525" marT="9525" marB="0" anchor="b">
                    <a:lnL>
                      <a:noFill/>
                    </a:lnL>
                    <a:lnR>
                      <a:noFill/>
                    </a:lnR>
                    <a:lnT>
                      <a:noFill/>
                    </a:lnT>
                    <a:lnB>
                      <a:noFill/>
                    </a:lnB>
                  </a:tcPr>
                </a:tc>
                <a:tc>
                  <a:txBody>
                    <a:bodyPr/>
                    <a:lstStyle/>
                    <a:p>
                      <a:pPr algn="l" fontAlgn="b"/>
                      <a:r>
                        <a:rPr lang="es-MX" sz="1000" b="0" i="0" u="none" strike="noStrike">
                          <a:latin typeface="Calibri"/>
                        </a:rPr>
                        <a:t>Facultad de Ciencias Políticas y Sociales</a:t>
                      </a:r>
                    </a:p>
                  </a:txBody>
                  <a:tcPr marL="9525" marR="9525" marT="9525" marB="0" anchor="b">
                    <a:lnL>
                      <a:noFill/>
                    </a:lnL>
                    <a:lnR>
                      <a:noFill/>
                    </a:lnR>
                    <a:lnT>
                      <a:noFill/>
                    </a:lnT>
                    <a:lnB>
                      <a:noFill/>
                    </a:lnB>
                  </a:tcPr>
                </a:tc>
              </a:tr>
              <a:tr h="161925">
                <a:tc>
                  <a:txBody>
                    <a:bodyPr/>
                    <a:lstStyle/>
                    <a:p>
                      <a:pPr algn="l" fontAlgn="b"/>
                      <a:r>
                        <a:rPr lang="es-MX" sz="1000" b="0" i="0" u="none" strike="noStrike">
                          <a:latin typeface="Calibri"/>
                        </a:rPr>
                        <a:t>Estadio Olímpico</a:t>
                      </a:r>
                      <a:r>
                        <a:rPr lang="es-MX" sz="1400" b="0" i="0" u="none" strike="noStrike">
                          <a:solidFill>
                            <a:srgbClr val="333399"/>
                          </a:solidFill>
                          <a:latin typeface="Calibri"/>
                        </a:rPr>
                        <a:t> </a:t>
                      </a:r>
                      <a:endParaRPr lang="es-MX" sz="1000" b="0" i="0" u="none" strike="noStrike">
                        <a:latin typeface="Calibri"/>
                      </a:endParaRPr>
                    </a:p>
                  </a:txBody>
                  <a:tcPr marL="9525" marR="9525" marT="9525" marB="0" anchor="b">
                    <a:lnL>
                      <a:noFill/>
                    </a:lnL>
                    <a:lnR>
                      <a:noFill/>
                    </a:lnR>
                    <a:lnT>
                      <a:noFill/>
                    </a:lnT>
                    <a:lnB>
                      <a:noFill/>
                    </a:lnB>
                    <a:solidFill>
                      <a:srgbClr val="B8CCE4"/>
                    </a:solidFill>
                  </a:tcPr>
                </a:tc>
                <a:tc>
                  <a:txBody>
                    <a:bodyPr/>
                    <a:lstStyle/>
                    <a:p>
                      <a:pPr algn="l" fontAlgn="b"/>
                      <a:r>
                        <a:rPr lang="es-MX" sz="1000" b="0" i="0" u="none" strike="noStrike">
                          <a:latin typeface="Calibri"/>
                        </a:rPr>
                        <a:t> </a:t>
                      </a:r>
                    </a:p>
                  </a:txBody>
                  <a:tcPr marL="9525" marR="9525" marT="9525" marB="0" anchor="b">
                    <a:lnL>
                      <a:noFill/>
                    </a:lnL>
                    <a:lnR>
                      <a:noFill/>
                    </a:lnR>
                    <a:lnT>
                      <a:noFill/>
                    </a:lnT>
                    <a:lnB>
                      <a:noFill/>
                    </a:lnB>
                    <a:solidFill>
                      <a:srgbClr val="B8CCE4"/>
                    </a:solidFill>
                  </a:tcPr>
                </a:tc>
                <a:tc>
                  <a:txBody>
                    <a:bodyPr/>
                    <a:lstStyle/>
                    <a:p>
                      <a:pPr algn="l" fontAlgn="b"/>
                      <a:r>
                        <a:rPr lang="es-MX" sz="1000" b="0" i="0" u="none" strike="noStrike">
                          <a:latin typeface="Calibri"/>
                        </a:rPr>
                        <a:t>Facultad de Medicina Veterinaria y Zootecnia</a:t>
                      </a:r>
                    </a:p>
                  </a:txBody>
                  <a:tcPr marL="9525" marR="9525" marT="9525" marB="0" anchor="b">
                    <a:lnL>
                      <a:noFill/>
                    </a:lnL>
                    <a:lnR>
                      <a:noFill/>
                    </a:lnR>
                    <a:lnT>
                      <a:noFill/>
                    </a:lnT>
                    <a:lnB>
                      <a:noFill/>
                    </a:lnB>
                    <a:solidFill>
                      <a:srgbClr val="B8CCE4"/>
                    </a:solidFill>
                  </a:tcPr>
                </a:tc>
              </a:tr>
              <a:tr h="161925">
                <a:tc>
                  <a:txBody>
                    <a:bodyPr/>
                    <a:lstStyle/>
                    <a:p>
                      <a:pPr algn="l" fontAlgn="b"/>
                      <a:r>
                        <a:rPr lang="es-MX" sz="1000" b="0" i="0" u="none" strike="noStrike">
                          <a:latin typeface="Calibri"/>
                        </a:rPr>
                        <a:t>Facultad de Derecho (Anexo)</a:t>
                      </a:r>
                    </a:p>
                  </a:txBody>
                  <a:tcPr marL="9525" marR="9525" marT="9525" marB="0" anchor="b">
                    <a:lnL>
                      <a:noFill/>
                    </a:lnL>
                    <a:lnR>
                      <a:noFill/>
                    </a:lnR>
                    <a:lnT>
                      <a:noFill/>
                    </a:lnT>
                    <a:lnB>
                      <a:noFill/>
                    </a:lnB>
                  </a:tcPr>
                </a:tc>
                <a:tc>
                  <a:txBody>
                    <a:bodyPr/>
                    <a:lstStyle/>
                    <a:p>
                      <a:pPr algn="l" fontAlgn="b"/>
                      <a:endParaRPr lang="es-MX" sz="1000" b="0" i="0" u="none" strike="noStrike">
                        <a:latin typeface="Calibri"/>
                      </a:endParaRPr>
                    </a:p>
                  </a:txBody>
                  <a:tcPr marL="9525" marR="9525" marT="9525" marB="0" anchor="b">
                    <a:lnL>
                      <a:noFill/>
                    </a:lnL>
                    <a:lnR>
                      <a:noFill/>
                    </a:lnR>
                    <a:lnT>
                      <a:noFill/>
                    </a:lnT>
                    <a:lnB>
                      <a:noFill/>
                    </a:lnB>
                  </a:tcPr>
                </a:tc>
                <a:tc>
                  <a:txBody>
                    <a:bodyPr/>
                    <a:lstStyle/>
                    <a:p>
                      <a:pPr algn="l" fontAlgn="b"/>
                      <a:r>
                        <a:rPr lang="es-MX" sz="1000" b="0" i="0" u="none" strike="noStrike">
                          <a:latin typeface="Calibri"/>
                        </a:rPr>
                        <a:t>Tienda UNAM</a:t>
                      </a:r>
                    </a:p>
                  </a:txBody>
                  <a:tcPr marL="9525" marR="9525" marT="9525" marB="0" anchor="b">
                    <a:lnL>
                      <a:noFill/>
                    </a:lnL>
                    <a:lnR>
                      <a:noFill/>
                    </a:lnR>
                    <a:lnT>
                      <a:noFill/>
                    </a:lnT>
                    <a:lnB>
                      <a:noFill/>
                    </a:lnB>
                  </a:tcPr>
                </a:tc>
              </a:tr>
              <a:tr h="161925">
                <a:tc>
                  <a:txBody>
                    <a:bodyPr/>
                    <a:lstStyle/>
                    <a:p>
                      <a:pPr algn="l" fontAlgn="b"/>
                      <a:r>
                        <a:rPr lang="es-MX" sz="1000" b="0" i="0" u="none" strike="noStrike">
                          <a:latin typeface="Calibri"/>
                        </a:rPr>
                        <a:t>Facultad de Derecho</a:t>
                      </a:r>
                      <a:r>
                        <a:rPr lang="es-MX" sz="1400" b="0" i="0" u="none" strike="noStrike">
                          <a:solidFill>
                            <a:srgbClr val="333399"/>
                          </a:solidFill>
                          <a:latin typeface="Calibri"/>
                        </a:rPr>
                        <a:t> </a:t>
                      </a:r>
                      <a:endParaRPr lang="es-MX" sz="1000" b="0" i="0" u="none" strike="noStrike">
                        <a:latin typeface="Calibri"/>
                      </a:endParaRPr>
                    </a:p>
                  </a:txBody>
                  <a:tcPr marL="9525" marR="9525" marT="9525" marB="0" anchor="b">
                    <a:lnL>
                      <a:noFill/>
                    </a:lnL>
                    <a:lnR>
                      <a:noFill/>
                    </a:lnR>
                    <a:lnT>
                      <a:noFill/>
                    </a:lnT>
                    <a:lnB>
                      <a:noFill/>
                    </a:lnB>
                    <a:solidFill>
                      <a:srgbClr val="B8CCE4"/>
                    </a:solidFill>
                  </a:tcPr>
                </a:tc>
                <a:tc>
                  <a:txBody>
                    <a:bodyPr/>
                    <a:lstStyle/>
                    <a:p>
                      <a:pPr algn="l" fontAlgn="b"/>
                      <a:r>
                        <a:rPr lang="es-MX" sz="1000" b="0" i="0" u="none" strike="noStrike">
                          <a:latin typeface="Calibri"/>
                        </a:rPr>
                        <a:t> </a:t>
                      </a:r>
                    </a:p>
                  </a:txBody>
                  <a:tcPr marL="9525" marR="9525" marT="9525" marB="0" anchor="b">
                    <a:lnL>
                      <a:noFill/>
                    </a:lnL>
                    <a:lnR>
                      <a:noFill/>
                    </a:lnR>
                    <a:lnT>
                      <a:noFill/>
                    </a:lnT>
                    <a:lnB>
                      <a:noFill/>
                    </a:lnB>
                    <a:solidFill>
                      <a:srgbClr val="B8CCE4"/>
                    </a:solidFill>
                  </a:tcPr>
                </a:tc>
                <a:tc>
                  <a:txBody>
                    <a:bodyPr/>
                    <a:lstStyle/>
                    <a:p>
                      <a:pPr algn="l" fontAlgn="b"/>
                      <a:r>
                        <a:rPr lang="es-MX" sz="1000" b="0" i="0" u="none" strike="noStrike">
                          <a:latin typeface="Calibri"/>
                        </a:rPr>
                        <a:t>Vivero Alto</a:t>
                      </a:r>
                    </a:p>
                  </a:txBody>
                  <a:tcPr marL="9525" marR="9525" marT="9525" marB="0" anchor="b">
                    <a:lnL>
                      <a:noFill/>
                    </a:lnL>
                    <a:lnR>
                      <a:noFill/>
                    </a:lnR>
                    <a:lnT>
                      <a:noFill/>
                    </a:lnT>
                    <a:lnB>
                      <a:noFill/>
                    </a:lnB>
                    <a:solidFill>
                      <a:srgbClr val="B8CCE4"/>
                    </a:solidFill>
                  </a:tcPr>
                </a:tc>
              </a:tr>
              <a:tr h="161925">
                <a:tc>
                  <a:txBody>
                    <a:bodyPr/>
                    <a:lstStyle/>
                    <a:p>
                      <a:pPr algn="l" fontAlgn="b"/>
                      <a:r>
                        <a:rPr lang="es-MX" sz="1000" b="0" i="0" u="none" strike="noStrike">
                          <a:latin typeface="Calibri"/>
                        </a:rPr>
                        <a:t>Facultad de Economía</a:t>
                      </a:r>
                      <a:r>
                        <a:rPr lang="es-MX" sz="1400" b="0" i="0" u="none" strike="noStrike">
                          <a:solidFill>
                            <a:srgbClr val="333399"/>
                          </a:solidFill>
                          <a:latin typeface="Calibri"/>
                        </a:rPr>
                        <a:t> </a:t>
                      </a:r>
                      <a:endParaRPr lang="es-MX" sz="1000" b="0" i="0" u="none" strike="noStrike">
                        <a:latin typeface="Calibri"/>
                      </a:endParaRPr>
                    </a:p>
                  </a:txBody>
                  <a:tcPr marL="9525" marR="9525" marT="9525" marB="0" anchor="b">
                    <a:lnL>
                      <a:noFill/>
                    </a:lnL>
                    <a:lnR>
                      <a:noFill/>
                    </a:lnR>
                    <a:lnT>
                      <a:noFill/>
                    </a:lnT>
                    <a:lnB>
                      <a:noFill/>
                    </a:lnB>
                  </a:tcPr>
                </a:tc>
                <a:tc>
                  <a:txBody>
                    <a:bodyPr/>
                    <a:lstStyle/>
                    <a:p>
                      <a:pPr algn="l" fontAlgn="b"/>
                      <a:endParaRPr lang="es-MX" sz="1000" b="0" i="0" u="none" strike="noStrike">
                        <a:latin typeface="Calibri"/>
                      </a:endParaRPr>
                    </a:p>
                  </a:txBody>
                  <a:tcPr marL="9525" marR="9525" marT="9525" marB="0" anchor="b">
                    <a:lnL>
                      <a:noFill/>
                    </a:lnL>
                    <a:lnR>
                      <a:noFill/>
                    </a:lnR>
                    <a:lnT>
                      <a:noFill/>
                    </a:lnT>
                    <a:lnB>
                      <a:noFill/>
                    </a:lnB>
                  </a:tcPr>
                </a:tc>
                <a:tc>
                  <a:txBody>
                    <a:bodyPr/>
                    <a:lstStyle/>
                    <a:p>
                      <a:pPr algn="l" fontAlgn="b"/>
                      <a:endParaRPr lang="es-MX" sz="1000" b="0" i="0" u="none" strike="noStrike">
                        <a:latin typeface="Calibri"/>
                      </a:endParaRPr>
                    </a:p>
                  </a:txBody>
                  <a:tcPr marL="9525" marR="9525" marT="9525" marB="0" anchor="b">
                    <a:lnL>
                      <a:noFill/>
                    </a:lnL>
                    <a:lnR>
                      <a:noFill/>
                    </a:lnR>
                    <a:lnT>
                      <a:noFill/>
                    </a:lnT>
                    <a:lnB>
                      <a:noFill/>
                    </a:lnB>
                  </a:tcPr>
                </a:tc>
              </a:tr>
              <a:tr h="161925">
                <a:tc>
                  <a:txBody>
                    <a:bodyPr/>
                    <a:lstStyle/>
                    <a:p>
                      <a:pPr algn="l" fontAlgn="b"/>
                      <a:r>
                        <a:rPr lang="es-MX" sz="1000" b="0" i="0" u="none" strike="noStrike">
                          <a:latin typeface="Calibri"/>
                        </a:rPr>
                        <a:t>Facultad de Ingeniería</a:t>
                      </a:r>
                      <a:r>
                        <a:rPr lang="es-MX" sz="1400" b="0" i="0" u="none" strike="noStrike">
                          <a:solidFill>
                            <a:srgbClr val="333399"/>
                          </a:solidFill>
                          <a:latin typeface="Calibri"/>
                        </a:rPr>
                        <a:t> </a:t>
                      </a:r>
                      <a:endParaRPr lang="es-MX" sz="1000" b="0" i="0" u="none" strike="noStrike">
                        <a:latin typeface="Calibri"/>
                      </a:endParaRPr>
                    </a:p>
                  </a:txBody>
                  <a:tcPr marL="9525" marR="9525" marT="9525" marB="0" anchor="b">
                    <a:lnL>
                      <a:noFill/>
                    </a:lnL>
                    <a:lnR>
                      <a:noFill/>
                    </a:lnR>
                    <a:lnT>
                      <a:noFill/>
                    </a:lnT>
                    <a:lnB>
                      <a:noFill/>
                    </a:lnB>
                    <a:solidFill>
                      <a:srgbClr val="B8CCE4"/>
                    </a:solidFill>
                  </a:tcPr>
                </a:tc>
                <a:tc>
                  <a:txBody>
                    <a:bodyPr/>
                    <a:lstStyle/>
                    <a:p>
                      <a:pPr algn="l" fontAlgn="b"/>
                      <a:r>
                        <a:rPr lang="es-MX" sz="1000" b="0" i="0" u="none" strike="noStrike">
                          <a:latin typeface="Calibri"/>
                        </a:rPr>
                        <a:t> </a:t>
                      </a:r>
                    </a:p>
                  </a:txBody>
                  <a:tcPr marL="9525" marR="9525" marT="9525" marB="0" anchor="b">
                    <a:lnL>
                      <a:noFill/>
                    </a:lnL>
                    <a:lnR>
                      <a:noFill/>
                    </a:lnR>
                    <a:lnT>
                      <a:noFill/>
                    </a:lnT>
                    <a:lnB>
                      <a:noFill/>
                    </a:lnB>
                    <a:solidFill>
                      <a:srgbClr val="B8CCE4"/>
                    </a:solidFill>
                  </a:tcPr>
                </a:tc>
                <a:tc>
                  <a:txBody>
                    <a:bodyPr/>
                    <a:lstStyle/>
                    <a:p>
                      <a:pPr algn="l" fontAlgn="b"/>
                      <a:r>
                        <a:rPr lang="es-MX" sz="1000" b="0" i="0" u="none" strike="noStrike">
                          <a:latin typeface="Calibri"/>
                        </a:rPr>
                        <a:t> </a:t>
                      </a:r>
                    </a:p>
                  </a:txBody>
                  <a:tcPr marL="9525" marR="9525" marT="9525" marB="0" anchor="b">
                    <a:lnL>
                      <a:noFill/>
                    </a:lnL>
                    <a:lnR>
                      <a:noFill/>
                    </a:lnR>
                    <a:lnT>
                      <a:noFill/>
                    </a:lnT>
                    <a:lnB>
                      <a:noFill/>
                    </a:lnB>
                    <a:solidFill>
                      <a:srgbClr val="B8CCE4"/>
                    </a:solidFill>
                  </a:tcPr>
                </a:tc>
              </a:tr>
              <a:tr h="161925">
                <a:tc>
                  <a:txBody>
                    <a:bodyPr/>
                    <a:lstStyle/>
                    <a:p>
                      <a:pPr algn="l" fontAlgn="b"/>
                      <a:r>
                        <a:rPr lang="es-MX" sz="1000" b="0" i="0" u="none" strike="noStrike">
                          <a:latin typeface="Calibri"/>
                        </a:rPr>
                        <a:t>Instituto de Ingeniería (ed.3)</a:t>
                      </a:r>
                      <a:r>
                        <a:rPr lang="es-MX" sz="1400" b="0" i="0" u="none" strike="noStrike">
                          <a:solidFill>
                            <a:srgbClr val="333399"/>
                          </a:solidFill>
                          <a:latin typeface="Calibri"/>
                        </a:rPr>
                        <a:t> </a:t>
                      </a:r>
                      <a:endParaRPr lang="es-MX" sz="1000" b="0" i="0" u="none" strike="noStrike">
                        <a:latin typeface="Calibri"/>
                      </a:endParaRPr>
                    </a:p>
                  </a:txBody>
                  <a:tcPr marL="9525" marR="9525" marT="9525" marB="0" anchor="b">
                    <a:lnL>
                      <a:noFill/>
                    </a:lnL>
                    <a:lnR>
                      <a:noFill/>
                    </a:lnR>
                    <a:lnT>
                      <a:noFill/>
                    </a:lnT>
                    <a:lnB>
                      <a:noFill/>
                    </a:lnB>
                  </a:tcPr>
                </a:tc>
                <a:tc>
                  <a:txBody>
                    <a:bodyPr/>
                    <a:lstStyle/>
                    <a:p>
                      <a:pPr algn="l" fontAlgn="b"/>
                      <a:endParaRPr lang="es-MX" sz="1000" b="0" i="0" u="none" strike="noStrike">
                        <a:latin typeface="Calibri"/>
                      </a:endParaRPr>
                    </a:p>
                  </a:txBody>
                  <a:tcPr marL="9525" marR="9525" marT="9525" marB="0" anchor="b">
                    <a:lnL>
                      <a:noFill/>
                    </a:lnL>
                    <a:lnR>
                      <a:noFill/>
                    </a:lnR>
                    <a:lnT>
                      <a:noFill/>
                    </a:lnT>
                    <a:lnB>
                      <a:noFill/>
                    </a:lnB>
                  </a:tcPr>
                </a:tc>
                <a:tc>
                  <a:txBody>
                    <a:bodyPr/>
                    <a:lstStyle/>
                    <a:p>
                      <a:pPr algn="l" fontAlgn="b"/>
                      <a:endParaRPr lang="es-MX" sz="1000" b="0" i="0" u="none" strike="noStrike">
                        <a:latin typeface="Calibri"/>
                      </a:endParaRPr>
                    </a:p>
                  </a:txBody>
                  <a:tcPr marL="9525" marR="9525" marT="9525" marB="0" anchor="b">
                    <a:lnL>
                      <a:noFill/>
                    </a:lnL>
                    <a:lnR>
                      <a:noFill/>
                    </a:lnR>
                    <a:lnT>
                      <a:noFill/>
                    </a:lnT>
                    <a:lnB>
                      <a:noFill/>
                    </a:lnB>
                  </a:tcPr>
                </a:tc>
              </a:tr>
              <a:tr h="161925">
                <a:tc>
                  <a:txBody>
                    <a:bodyPr/>
                    <a:lstStyle/>
                    <a:p>
                      <a:pPr algn="l" fontAlgn="b"/>
                      <a:r>
                        <a:rPr lang="es-MX" sz="1000" b="0" i="0" u="none" strike="noStrike">
                          <a:latin typeface="Calibri"/>
                        </a:rPr>
                        <a:t>Zona de "Geos"</a:t>
                      </a:r>
                      <a:r>
                        <a:rPr lang="es-MX" sz="1400" b="0" i="0" u="none" strike="noStrike">
                          <a:solidFill>
                            <a:srgbClr val="333399"/>
                          </a:solidFill>
                          <a:latin typeface="Calibri"/>
                        </a:rPr>
                        <a:t> </a:t>
                      </a:r>
                      <a:endParaRPr lang="es-MX" sz="1000" b="0" i="0" u="none" strike="noStrike">
                        <a:latin typeface="Calibri"/>
                      </a:endParaRPr>
                    </a:p>
                  </a:txBody>
                  <a:tcPr marL="9525" marR="9525" marT="9525" marB="0" anchor="b">
                    <a:lnL>
                      <a:noFill/>
                    </a:lnL>
                    <a:lnR>
                      <a:noFill/>
                    </a:lnR>
                    <a:lnT>
                      <a:noFill/>
                    </a:lnT>
                    <a:lnB>
                      <a:noFill/>
                    </a:lnB>
                    <a:solidFill>
                      <a:srgbClr val="B8CCE4"/>
                    </a:solidFill>
                  </a:tcPr>
                </a:tc>
                <a:tc>
                  <a:txBody>
                    <a:bodyPr/>
                    <a:lstStyle/>
                    <a:p>
                      <a:pPr algn="l" fontAlgn="b"/>
                      <a:r>
                        <a:rPr lang="es-MX" sz="1000" b="0" i="0" u="none" strike="noStrike">
                          <a:latin typeface="Calibri"/>
                        </a:rPr>
                        <a:t> </a:t>
                      </a:r>
                    </a:p>
                  </a:txBody>
                  <a:tcPr marL="9525" marR="9525" marT="9525" marB="0" anchor="b">
                    <a:lnL>
                      <a:noFill/>
                    </a:lnL>
                    <a:lnR>
                      <a:noFill/>
                    </a:lnR>
                    <a:lnT>
                      <a:noFill/>
                    </a:lnT>
                    <a:lnB>
                      <a:noFill/>
                    </a:lnB>
                    <a:solidFill>
                      <a:srgbClr val="B8CCE4"/>
                    </a:solidFill>
                  </a:tcPr>
                </a:tc>
                <a:tc>
                  <a:txBody>
                    <a:bodyPr/>
                    <a:lstStyle/>
                    <a:p>
                      <a:pPr algn="l" fontAlgn="b"/>
                      <a:r>
                        <a:rPr lang="es-MX" sz="1000" b="0" i="0" u="none" strike="noStrike" dirty="0">
                          <a:latin typeface="Calibri"/>
                        </a:rPr>
                        <a:t> </a:t>
                      </a:r>
                    </a:p>
                  </a:txBody>
                  <a:tcPr marL="9525" marR="9525" marT="9525" marB="0" anchor="b">
                    <a:lnL>
                      <a:noFill/>
                    </a:lnL>
                    <a:lnR>
                      <a:noFill/>
                    </a:lnR>
                    <a:lnT>
                      <a:noFill/>
                    </a:lnT>
                    <a:lnB>
                      <a:noFill/>
                    </a:lnB>
                    <a:solidFill>
                      <a:srgbClr val="B8CCE4"/>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737905_97101310.jpg"/>
          <p:cNvPicPr>
            <a:picLocks noChangeAspect="1"/>
          </p:cNvPicPr>
          <p:nvPr/>
        </p:nvPicPr>
        <p:blipFill>
          <a:blip r:embed="rId3" cstate="print"/>
          <a:stretch>
            <a:fillRect/>
          </a:stretch>
        </p:blipFill>
        <p:spPr>
          <a:xfrm>
            <a:off x="0" y="0"/>
            <a:ext cx="9144000" cy="1785925"/>
          </a:xfrm>
          <a:prstGeom prst="rect">
            <a:avLst/>
          </a:prstGeom>
          <a:noFill/>
          <a:ln>
            <a:noFill/>
          </a:ln>
        </p:spPr>
      </p:pic>
      <p:sp>
        <p:nvSpPr>
          <p:cNvPr id="3" name="2 Rectángulo"/>
          <p:cNvSpPr/>
          <p:nvPr/>
        </p:nvSpPr>
        <p:spPr>
          <a:xfrm>
            <a:off x="6643702" y="142852"/>
            <a:ext cx="1957445" cy="584775"/>
          </a:xfrm>
          <a:prstGeom prst="rect">
            <a:avLst/>
          </a:prstGeom>
        </p:spPr>
        <p:txBody>
          <a:bodyPr wrap="square">
            <a:spAutoFit/>
          </a:bodyPr>
          <a:lstStyle/>
          <a:p>
            <a:pPr lvl="0" algn="r" fontAlgn="base">
              <a:spcBef>
                <a:spcPct val="0"/>
              </a:spcBef>
              <a:spcAft>
                <a:spcPct val="0"/>
              </a:spcAft>
            </a:pPr>
            <a:r>
              <a:rPr lang="es-MX" sz="3200" dirty="0" smtClean="0">
                <a:latin typeface="Eras Demi ITC" pitchFamily="34" charset="0"/>
                <a:ea typeface="Calibri" pitchFamily="34" charset="0"/>
                <a:cs typeface="Times New Roman" pitchFamily="18" charset="0"/>
              </a:rPr>
              <a:t>FUGAS</a:t>
            </a:r>
            <a:endParaRPr lang="es-MX" sz="3200" dirty="0" smtClean="0">
              <a:latin typeface="Eras Demi ITC" pitchFamily="34" charset="0"/>
              <a:cs typeface="Arial" pitchFamily="34" charset="0"/>
            </a:endParaRPr>
          </a:p>
        </p:txBody>
      </p:sp>
      <p:sp>
        <p:nvSpPr>
          <p:cNvPr id="4" name="3 CuadroTexto"/>
          <p:cNvSpPr txBox="1"/>
          <p:nvPr/>
        </p:nvSpPr>
        <p:spPr>
          <a:xfrm>
            <a:off x="0" y="1785926"/>
            <a:ext cx="9144000" cy="253916"/>
          </a:xfrm>
          <a:prstGeom prst="rect">
            <a:avLst/>
          </a:prstGeom>
          <a:solidFill>
            <a:schemeClr val="bg1">
              <a:lumMod val="95000"/>
            </a:schemeClr>
          </a:solidFill>
        </p:spPr>
        <p:txBody>
          <a:bodyPr wrap="square" rtlCol="0">
            <a:spAutoFit/>
          </a:bodyPr>
          <a:lstStyle/>
          <a:p>
            <a:endParaRPr lang="es-MX" sz="1050" dirty="0"/>
          </a:p>
        </p:txBody>
      </p:sp>
      <p:sp>
        <p:nvSpPr>
          <p:cNvPr id="5" name="4 Rectángulo"/>
          <p:cNvSpPr/>
          <p:nvPr/>
        </p:nvSpPr>
        <p:spPr>
          <a:xfrm>
            <a:off x="928662" y="2143116"/>
            <a:ext cx="4572000" cy="954107"/>
          </a:xfrm>
          <a:prstGeom prst="rect">
            <a:avLst/>
          </a:prstGeom>
        </p:spPr>
        <p:txBody>
          <a:bodyPr>
            <a:spAutoFit/>
          </a:bodyPr>
          <a:lstStyle/>
          <a:p>
            <a:r>
              <a:rPr lang="es-MX" sz="1400" dirty="0" smtClean="0"/>
              <a:t>En resumen, los sectores de mayor prioridad en los planes de atención son el 1 y el 5, seguidos del 3, que son los que representan mayor pérdida; esto por su puesto sin dejar de lado el 2 y el 4.</a:t>
            </a:r>
            <a:endParaRPr lang="es-MX" sz="1400" dirty="0"/>
          </a:p>
        </p:txBody>
      </p:sp>
      <p:graphicFrame>
        <p:nvGraphicFramePr>
          <p:cNvPr id="6" name="5 Tabla"/>
          <p:cNvGraphicFramePr>
            <a:graphicFrameLocks noGrp="1"/>
          </p:cNvGraphicFramePr>
          <p:nvPr/>
        </p:nvGraphicFramePr>
        <p:xfrm>
          <a:off x="1000100" y="3357562"/>
          <a:ext cx="4203701" cy="1971675"/>
        </p:xfrm>
        <a:graphic>
          <a:graphicData uri="http://schemas.openxmlformats.org/drawingml/2006/table">
            <a:tbl>
              <a:tblPr/>
              <a:tblGrid>
                <a:gridCol w="673091"/>
                <a:gridCol w="653268"/>
                <a:gridCol w="842344"/>
                <a:gridCol w="617379"/>
                <a:gridCol w="840011"/>
                <a:gridCol w="577608"/>
              </a:tblGrid>
              <a:tr h="323850">
                <a:tc rowSpan="2">
                  <a:txBody>
                    <a:bodyPr/>
                    <a:lstStyle/>
                    <a:p>
                      <a:pPr algn="ctr" fontAlgn="ctr"/>
                      <a:r>
                        <a:rPr lang="es-MX" sz="1000" b="1" i="0" u="none" strike="noStrike" dirty="0">
                          <a:latin typeface="Arial"/>
                        </a:rPr>
                        <a:t>SECTOR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gridSpan="2">
                  <a:txBody>
                    <a:bodyPr/>
                    <a:lstStyle/>
                    <a:p>
                      <a:pPr algn="ctr" fontAlgn="ctr"/>
                      <a:r>
                        <a:rPr lang="es-MX" sz="1000" b="1" i="0" u="none" strike="noStrike" dirty="0">
                          <a:latin typeface="Arial"/>
                        </a:rPr>
                        <a:t>inspección drenaje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s-MX"/>
                    </a:p>
                  </a:txBody>
                  <a:tcPr/>
                </a:tc>
                <a:tc gridSpan="2">
                  <a:txBody>
                    <a:bodyPr/>
                    <a:lstStyle/>
                    <a:p>
                      <a:pPr algn="ctr" fontAlgn="ctr"/>
                      <a:r>
                        <a:rPr lang="es-MX" sz="1000" b="1" i="0" u="none" strike="noStrike" dirty="0">
                          <a:latin typeface="Arial"/>
                        </a:rPr>
                        <a:t>incidencia anual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s-MX"/>
                    </a:p>
                  </a:txBody>
                  <a:tcPr/>
                </a:tc>
                <a:tc>
                  <a:txBody>
                    <a:bodyPr/>
                    <a:lstStyle/>
                    <a:p>
                      <a:pPr algn="ctr" fontAlgn="ctr"/>
                      <a:r>
                        <a:rPr lang="es-MX" sz="1000" b="1" i="0" u="none" strike="noStrike">
                          <a:latin typeface="Arial"/>
                        </a:rPr>
                        <a:t>medición fugas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657225">
                <a:tc vMerge="1">
                  <a:txBody>
                    <a:bodyPr/>
                    <a:lstStyle/>
                    <a:p>
                      <a:endParaRPr lang="es-MX"/>
                    </a:p>
                  </a:txBody>
                  <a:tcPr/>
                </a:tc>
                <a:tc>
                  <a:txBody>
                    <a:bodyPr/>
                    <a:lstStyle/>
                    <a:p>
                      <a:pPr algn="ctr" fontAlgn="ctr"/>
                      <a:r>
                        <a:rPr lang="es-MX" sz="1000" b="0" i="0" u="none" strike="noStrike">
                          <a:latin typeface="Arial"/>
                        </a:rPr>
                        <a:t>avance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s-MX" sz="1000" b="0" i="0" u="none" strike="noStrike" dirty="0">
                          <a:latin typeface="Arial"/>
                        </a:rPr>
                        <a:t>dependencias con posible fuga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s-MX" sz="1000" b="0" i="0" u="none" strike="noStrike" dirty="0">
                          <a:latin typeface="Arial"/>
                        </a:rPr>
                        <a:t>en 2 años y medio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s-MX" sz="1000" b="0" i="0" u="none" strike="noStrike">
                          <a:latin typeface="Arial"/>
                        </a:rPr>
                        <a:t>dependencias con mas fugas consecutivas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s-MX" sz="1000" b="0" i="0" u="none" strike="noStrike">
                          <a:latin typeface="Arial"/>
                        </a:rPr>
                        <a:t>gasto en lps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161925">
                <a:tc>
                  <a:txBody>
                    <a:bodyPr/>
                    <a:lstStyle/>
                    <a:p>
                      <a:pPr algn="ctr" fontAlgn="b"/>
                      <a:r>
                        <a:rPr lang="es-MX" sz="1000" b="1" i="0" u="none" strike="noStrike" dirty="0">
                          <a:latin typeface="Arial"/>
                        </a:rPr>
                        <a:t>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263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s-MX" sz="1000" b="0" i="0" u="none" strike="noStrike">
                          <a:latin typeface="Arial"/>
                        </a:rPr>
                        <a:t>II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a:latin typeface="Arial"/>
                        </a:rPr>
                        <a:t>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a:latin typeface="Arial"/>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dirty="0">
                          <a:latin typeface="Arial"/>
                        </a:rPr>
                        <a:t>88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dirty="0">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dirty="0">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1925">
                <a:tc>
                  <a:txBody>
                    <a:bodyPr/>
                    <a:lstStyle/>
                    <a:p>
                      <a:pPr algn="ctr" fontAlgn="b"/>
                      <a:r>
                        <a:rPr lang="es-MX" sz="1000" b="1" i="0" u="none" strike="noStrike" dirty="0">
                          <a:latin typeface="Arial"/>
                        </a:rPr>
                        <a:t>III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162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s-MX" sz="1000" b="0" i="0" u="none" strike="noStrike">
                          <a:latin typeface="Arial"/>
                        </a:rPr>
                        <a:t>IV</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a:latin typeface="Arial"/>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a:latin typeface="Arial"/>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a:latin typeface="Arial"/>
                        </a:rPr>
                        <a:t>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dirty="0">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MX" sz="1000" b="0" i="0" u="none" strike="noStrike" dirty="0">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71450">
                <a:tc>
                  <a:txBody>
                    <a:bodyPr/>
                    <a:lstStyle/>
                    <a:p>
                      <a:pPr algn="ctr" fontAlgn="b"/>
                      <a:r>
                        <a:rPr lang="es-MX" sz="1000" b="1" i="0" u="none" strike="noStrike" dirty="0">
                          <a:latin typeface="Arial"/>
                        </a:rPr>
                        <a:t>V</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72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latin typeface="Arial"/>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b"/>
                      <a:r>
                        <a:rPr lang="es-MX" sz="1000" b="0" i="0" u="none" strike="noStrike" dirty="0">
                          <a:latin typeface="Arial"/>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MX" sz="1000" b="0" i="0" u="none" strike="noStrike" dirty="0">
                          <a:latin typeface="Arial"/>
                        </a:rPr>
                        <a:t>24%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MX" sz="1000" b="0" i="0" u="none" strike="noStrike" dirty="0">
                          <a:latin typeface="Arial"/>
                        </a:rPr>
                        <a:t>11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MX" sz="1000" b="0" i="0" u="none" strike="noStrike" dirty="0">
                          <a:latin typeface="Arial"/>
                        </a:rPr>
                        <a:t>615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MX" sz="1000" b="0" i="0" u="none" strike="noStrike" dirty="0">
                          <a:latin typeface="Arial"/>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MX" sz="1000" b="0" i="0" u="none" strike="noStrike" dirty="0">
                          <a:latin typeface="Arial"/>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
        <p:nvSpPr>
          <p:cNvPr id="7" name="6 Rectángulo"/>
          <p:cNvSpPr/>
          <p:nvPr/>
        </p:nvSpPr>
        <p:spPr>
          <a:xfrm rot="16200000">
            <a:off x="-697379" y="5055041"/>
            <a:ext cx="1957445" cy="276999"/>
          </a:xfrm>
          <a:prstGeom prst="rect">
            <a:avLst/>
          </a:prstGeom>
          <a:solidFill>
            <a:schemeClr val="tx2">
              <a:lumMod val="40000"/>
              <a:lumOff val="6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a:t>
            </a:r>
            <a:endParaRPr lang="es-MX" sz="1200" dirty="0" smtClean="0">
              <a:latin typeface="Eras Demi ITC" pitchFamily="34" charset="0"/>
              <a:cs typeface="Arial" pitchFamily="34" charset="0"/>
            </a:endParaRPr>
          </a:p>
        </p:txBody>
      </p:sp>
      <p:pic>
        <p:nvPicPr>
          <p:cNvPr id="8" name="Picture 5"/>
          <p:cNvPicPr>
            <a:picLocks noChangeAspect="1" noChangeArrowheads="1"/>
          </p:cNvPicPr>
          <p:nvPr/>
        </p:nvPicPr>
        <p:blipFill>
          <a:blip r:embed="rId4"/>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9" name="8 Rectángulo"/>
          <p:cNvSpPr/>
          <p:nvPr/>
        </p:nvSpPr>
        <p:spPr>
          <a:xfrm>
            <a:off x="6215074" y="2357430"/>
            <a:ext cx="2143140" cy="3323987"/>
          </a:xfrm>
          <a:prstGeom prst="rect">
            <a:avLst/>
          </a:prstGeom>
          <a:solidFill>
            <a:schemeClr val="accent2">
              <a:lumMod val="60000"/>
              <a:lumOff val="40000"/>
            </a:schemeClr>
          </a:solidFill>
        </p:spPr>
        <p:txBody>
          <a:bodyPr wrap="square">
            <a:spAutoFit/>
          </a:bodyPr>
          <a:lstStyle/>
          <a:p>
            <a:endParaRPr lang="es-MX" sz="1400" dirty="0" smtClean="0"/>
          </a:p>
          <a:p>
            <a:r>
              <a:rPr lang="es-MX" sz="1400" b="1" u="sng" dirty="0" smtClean="0"/>
              <a:t>FUGAS:</a:t>
            </a:r>
          </a:p>
          <a:p>
            <a:endParaRPr lang="es-MX" sz="1400" dirty="0" smtClean="0"/>
          </a:p>
          <a:p>
            <a:r>
              <a:rPr lang="es-MX" sz="1400" dirty="0" smtClean="0"/>
              <a:t>¿A </a:t>
            </a:r>
            <a:r>
              <a:rPr lang="es-MX" sz="1400" dirty="0" smtClean="0"/>
              <a:t>quién reportarlas?</a:t>
            </a:r>
          </a:p>
          <a:p>
            <a:endParaRPr lang="es-MX" sz="1400" dirty="0" smtClean="0"/>
          </a:p>
          <a:p>
            <a:r>
              <a:rPr lang="es-MX" sz="1400" dirty="0" smtClean="0"/>
              <a:t>Si es dentro de un edificio: </a:t>
            </a:r>
          </a:p>
          <a:p>
            <a:r>
              <a:rPr lang="es-MX" sz="1400" dirty="0" smtClean="0"/>
              <a:t>Al jefe de servicios generales o el personal</a:t>
            </a:r>
          </a:p>
          <a:p>
            <a:endParaRPr lang="es-MX" sz="1400" dirty="0" smtClean="0"/>
          </a:p>
          <a:p>
            <a:r>
              <a:rPr lang="es-MX" sz="1400" dirty="0" smtClean="0"/>
              <a:t>Si es fuera de un edificio: </a:t>
            </a:r>
          </a:p>
          <a:p>
            <a:r>
              <a:rPr lang="es-MX" sz="1400" dirty="0" smtClean="0"/>
              <a:t>Al personal de la Red de Agua Potable de la </a:t>
            </a:r>
            <a:r>
              <a:rPr lang="es-MX" sz="1400" dirty="0" err="1" smtClean="0"/>
              <a:t>DGOyC</a:t>
            </a:r>
            <a:r>
              <a:rPr lang="es-MX" sz="1400" dirty="0" smtClean="0"/>
              <a:t> </a:t>
            </a:r>
            <a:r>
              <a:rPr lang="es-MX" sz="1400" dirty="0" smtClean="0"/>
              <a:t>(extensión 20541 desde cualquier dependencia de la UNAM)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1172658_22165629.jpg"/>
          <p:cNvPicPr>
            <a:picLocks noChangeAspect="1"/>
          </p:cNvPicPr>
          <p:nvPr/>
        </p:nvPicPr>
        <p:blipFill>
          <a:blip r:embed="rId3" cstate="print"/>
          <a:stretch>
            <a:fillRect/>
          </a:stretch>
        </p:blipFill>
        <p:spPr>
          <a:xfrm>
            <a:off x="0" y="0"/>
            <a:ext cx="9144000" cy="6858000"/>
          </a:xfrm>
          <a:prstGeom prst="rect">
            <a:avLst/>
          </a:prstGeom>
        </p:spPr>
      </p:pic>
      <p:pic>
        <p:nvPicPr>
          <p:cNvPr id="7" name="Picture 5"/>
          <p:cNvPicPr>
            <a:picLocks noChangeAspect="1" noChangeArrowheads="1"/>
          </p:cNvPicPr>
          <p:nvPr/>
        </p:nvPicPr>
        <p:blipFill>
          <a:blip r:embed="rId4"/>
          <a:srcRect l="51295" t="15073" b="67992"/>
          <a:stretch>
            <a:fillRect/>
          </a:stretch>
        </p:blipFill>
        <p:spPr bwMode="auto">
          <a:xfrm>
            <a:off x="71406" y="3418418"/>
            <a:ext cx="1428728" cy="510648"/>
          </a:xfrm>
          <a:prstGeom prst="rect">
            <a:avLst/>
          </a:prstGeom>
          <a:noFill/>
          <a:ln w="9525">
            <a:noFill/>
            <a:miter lim="800000"/>
            <a:headEnd/>
            <a:tailEnd/>
          </a:ln>
        </p:spPr>
      </p:pic>
      <p:sp>
        <p:nvSpPr>
          <p:cNvPr id="9" name="8 Rectángulo"/>
          <p:cNvSpPr/>
          <p:nvPr/>
        </p:nvSpPr>
        <p:spPr>
          <a:xfrm>
            <a:off x="2928926" y="2643182"/>
            <a:ext cx="5286412" cy="1692771"/>
          </a:xfrm>
          <a:prstGeom prst="rect">
            <a:avLst/>
          </a:prstGeom>
          <a:effectLst>
            <a:reflection blurRad="6350" stA="50000" endA="300" endPos="38500" dist="50800" dir="5400000" sy="-100000" algn="bl" rotWithShape="0"/>
          </a:effectLst>
        </p:spPr>
        <p:txBody>
          <a:bodyPr wrap="square">
            <a:spAutoFit/>
          </a:bodyPr>
          <a:lstStyle/>
          <a:p>
            <a:r>
              <a:rPr lang="es-MX" sz="3200" b="1" dirty="0" smtClean="0"/>
              <a:t>  E</a:t>
            </a:r>
            <a:r>
              <a:rPr lang="es-MX" dirty="0" smtClean="0"/>
              <a:t>n Ciudad Universitaria diariamente se suministran  en promedio </a:t>
            </a:r>
            <a:r>
              <a:rPr lang="es-MX" b="1" dirty="0" smtClean="0"/>
              <a:t>93 </a:t>
            </a:r>
            <a:r>
              <a:rPr lang="es-MX" b="1" dirty="0" err="1" smtClean="0"/>
              <a:t>lps</a:t>
            </a:r>
            <a:r>
              <a:rPr lang="es-MX" b="1" dirty="0" smtClean="0"/>
              <a:t> </a:t>
            </a:r>
            <a:r>
              <a:rPr lang="es-MX" dirty="0" smtClean="0"/>
              <a:t>de agua potable, de los cuales, según estimaciones de PUMAGUA, sólo se consume aproximadamente el 60%, de modo que el </a:t>
            </a:r>
            <a:r>
              <a:rPr lang="es-MX" b="1" dirty="0" smtClean="0"/>
              <a:t>40%</a:t>
            </a:r>
            <a:r>
              <a:rPr lang="es-MX" dirty="0" smtClean="0"/>
              <a:t> restante </a:t>
            </a:r>
            <a:r>
              <a:rPr lang="es-MX" b="1" dirty="0" smtClean="0"/>
              <a:t>son pérdidas</a:t>
            </a:r>
            <a:r>
              <a:rPr lang="es-MX" dirty="0" smtClean="0"/>
              <a:t>.</a:t>
            </a:r>
          </a:p>
        </p:txBody>
      </p:sp>
      <p:sp>
        <p:nvSpPr>
          <p:cNvPr id="11" name="10 Rectángulo"/>
          <p:cNvSpPr/>
          <p:nvPr/>
        </p:nvSpPr>
        <p:spPr>
          <a:xfrm>
            <a:off x="1428728" y="1000108"/>
            <a:ext cx="6286544" cy="646331"/>
          </a:xfrm>
          <a:prstGeom prst="rect">
            <a:avLst/>
          </a:prstGeom>
        </p:spPr>
        <p:txBody>
          <a:bodyPr wrap="square">
            <a:spAutoFit/>
          </a:bodyPr>
          <a:lstStyle/>
          <a:p>
            <a:r>
              <a:rPr lang="es-MX" sz="3600" dirty="0" smtClean="0">
                <a:solidFill>
                  <a:schemeClr val="tx2">
                    <a:lumMod val="75000"/>
                  </a:schemeClr>
                </a:solidFill>
                <a:effectLst>
                  <a:outerShdw blurRad="38100" dist="38100" dir="2700000" algn="tl">
                    <a:srgbClr val="000000">
                      <a:alpha val="43137"/>
                    </a:srgbClr>
                  </a:outerShdw>
                </a:effectLst>
                <a:latin typeface="BankGothic Md BT" pitchFamily="34" charset="0"/>
              </a:rPr>
              <a:t>Fugas en C. 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737905_97101310.jpg"/>
          <p:cNvPicPr>
            <a:picLocks noChangeAspect="1"/>
          </p:cNvPicPr>
          <p:nvPr/>
        </p:nvPicPr>
        <p:blipFill>
          <a:blip r:embed="rId3" cstate="print"/>
          <a:stretch>
            <a:fillRect/>
          </a:stretch>
        </p:blipFill>
        <p:spPr>
          <a:xfrm>
            <a:off x="0" y="0"/>
            <a:ext cx="9144000" cy="1785925"/>
          </a:xfrm>
          <a:prstGeom prst="rect">
            <a:avLst/>
          </a:prstGeom>
          <a:noFill/>
          <a:ln>
            <a:noFill/>
          </a:ln>
        </p:spPr>
      </p:pic>
      <p:sp>
        <p:nvSpPr>
          <p:cNvPr id="3" name="2 Rectángulo"/>
          <p:cNvSpPr/>
          <p:nvPr/>
        </p:nvSpPr>
        <p:spPr>
          <a:xfrm>
            <a:off x="6643702" y="142852"/>
            <a:ext cx="1957445" cy="646331"/>
          </a:xfrm>
          <a:prstGeom prst="rect">
            <a:avLst/>
          </a:prstGeom>
        </p:spPr>
        <p:txBody>
          <a:bodyPr wrap="square">
            <a:spAutoFit/>
          </a:bodyPr>
          <a:lstStyle/>
          <a:p>
            <a:pPr lvl="0" algn="r" fontAlgn="base">
              <a:spcBef>
                <a:spcPct val="0"/>
              </a:spcBef>
              <a:spcAft>
                <a:spcPct val="0"/>
              </a:spcAft>
            </a:pPr>
            <a:r>
              <a:rPr lang="es-MX" sz="3600" dirty="0" smtClean="0">
                <a:latin typeface="Eras Demi ITC" pitchFamily="34" charset="0"/>
                <a:ea typeface="Calibri" pitchFamily="34" charset="0"/>
                <a:cs typeface="Times New Roman" pitchFamily="18" charset="0"/>
              </a:rPr>
              <a:t>FUGAS</a:t>
            </a:r>
            <a:endParaRPr lang="es-MX" sz="3600" dirty="0" smtClean="0">
              <a:latin typeface="Eras Demi ITC" pitchFamily="34" charset="0"/>
              <a:cs typeface="Arial" pitchFamily="34" charset="0"/>
            </a:endParaRPr>
          </a:p>
        </p:txBody>
      </p:sp>
      <p:sp>
        <p:nvSpPr>
          <p:cNvPr id="7" name="Rectangle 3"/>
          <p:cNvSpPr>
            <a:spLocks noChangeArrowheads="1"/>
          </p:cNvSpPr>
          <p:nvPr/>
        </p:nvSpPr>
        <p:spPr bwMode="auto">
          <a:xfrm>
            <a:off x="4786314" y="1928802"/>
            <a:ext cx="392909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fontAlgn="base">
              <a:spcBef>
                <a:spcPct val="0"/>
              </a:spcBef>
              <a:spcAft>
                <a:spcPct val="0"/>
              </a:spcAft>
            </a:pPr>
            <a:endParaRPr lang="es-MX" sz="1100" dirty="0"/>
          </a:p>
          <a:p>
            <a:pPr fontAlgn="base">
              <a:spcBef>
                <a:spcPct val="0"/>
              </a:spcBef>
              <a:spcAft>
                <a:spcPct val="0"/>
              </a:spcAft>
            </a:pPr>
            <a:endParaRPr lang="es-MX" sz="11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rot="16200000">
            <a:off x="-697379" y="5055041"/>
            <a:ext cx="1957445" cy="276999"/>
          </a:xfrm>
          <a:prstGeom prst="rect">
            <a:avLst/>
          </a:prstGeom>
          <a:solidFill>
            <a:schemeClr val="accent1">
              <a:lumMod val="60000"/>
              <a:lumOff val="4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   </a:t>
            </a:r>
            <a:endParaRPr lang="es-MX" sz="1200" dirty="0" smtClean="0">
              <a:latin typeface="Eras Demi ITC" pitchFamily="34" charset="0"/>
              <a:cs typeface="Arial" pitchFamily="34" charset="0"/>
            </a:endParaRPr>
          </a:p>
        </p:txBody>
      </p:sp>
      <p:sp>
        <p:nvSpPr>
          <p:cNvPr id="11" name="10 Rectángulo"/>
          <p:cNvSpPr/>
          <p:nvPr/>
        </p:nvSpPr>
        <p:spPr>
          <a:xfrm>
            <a:off x="1071538" y="2214554"/>
            <a:ext cx="4214842" cy="2062103"/>
          </a:xfrm>
          <a:prstGeom prst="rect">
            <a:avLst/>
          </a:prstGeom>
        </p:spPr>
        <p:txBody>
          <a:bodyPr wrap="square">
            <a:spAutoFit/>
          </a:bodyPr>
          <a:lstStyle/>
          <a:p>
            <a:r>
              <a:rPr lang="es-MX" sz="4400" dirty="0" smtClean="0"/>
              <a:t>S</a:t>
            </a:r>
            <a:r>
              <a:rPr lang="es-MX" sz="1400" dirty="0" smtClean="0"/>
              <a:t>e han llevado a cabo diversas actividades de campo y de gabinete para la recuperación de ese caudal que </a:t>
            </a:r>
            <a:r>
              <a:rPr lang="es-MX" sz="1400" dirty="0" smtClean="0"/>
              <a:t>se </a:t>
            </a:r>
            <a:r>
              <a:rPr lang="es-MX" sz="1400" dirty="0" smtClean="0"/>
              <a:t>pierde, mayormente en el drenaje.</a:t>
            </a:r>
          </a:p>
          <a:p>
            <a:endParaRPr lang="es-MX" sz="1400" dirty="0" smtClean="0"/>
          </a:p>
          <a:p>
            <a:endParaRPr lang="es-MX" sz="1400" dirty="0" smtClean="0"/>
          </a:p>
          <a:p>
            <a:endParaRPr lang="es-MX" sz="1400" dirty="0" smtClean="0"/>
          </a:p>
          <a:p>
            <a:endParaRPr lang="es-MX" sz="1400" dirty="0" smtClean="0"/>
          </a:p>
        </p:txBody>
      </p:sp>
      <p:sp>
        <p:nvSpPr>
          <p:cNvPr id="13" name="12 Rectángulo"/>
          <p:cNvSpPr/>
          <p:nvPr/>
        </p:nvSpPr>
        <p:spPr>
          <a:xfrm>
            <a:off x="1071538" y="3714752"/>
            <a:ext cx="4000528" cy="1384995"/>
          </a:xfrm>
          <a:prstGeom prst="rect">
            <a:avLst/>
          </a:prstGeom>
        </p:spPr>
        <p:txBody>
          <a:bodyPr wrap="square">
            <a:spAutoFit/>
          </a:bodyPr>
          <a:lstStyle/>
          <a:p>
            <a:r>
              <a:rPr lang="es-MX" sz="1400" dirty="0" smtClean="0"/>
              <a:t>Como primera actividad, se determinó conocer el panorama actual de Ciudad Universitaria, para saber por dónde empezar; posteriormente se ha trabajado para lograr encontrar las fugas que no vemos.</a:t>
            </a:r>
          </a:p>
          <a:p>
            <a:endParaRPr lang="es-MX" sz="1400" dirty="0" smtClean="0"/>
          </a:p>
          <a:p>
            <a:endParaRPr lang="es-MX" sz="1400" dirty="0" smtClean="0"/>
          </a:p>
        </p:txBody>
      </p:sp>
      <p:sp>
        <p:nvSpPr>
          <p:cNvPr id="14" name="13 Rectángulo"/>
          <p:cNvSpPr/>
          <p:nvPr/>
        </p:nvSpPr>
        <p:spPr>
          <a:xfrm>
            <a:off x="1071538" y="4929198"/>
            <a:ext cx="3929090" cy="954107"/>
          </a:xfrm>
          <a:prstGeom prst="rect">
            <a:avLst/>
          </a:prstGeom>
        </p:spPr>
        <p:txBody>
          <a:bodyPr wrap="square">
            <a:spAutoFit/>
          </a:bodyPr>
          <a:lstStyle/>
          <a:p>
            <a:r>
              <a:rPr lang="es-MX" sz="1400" dirty="0" smtClean="0"/>
              <a:t>Así, se han utilizado todas las herramientas  que se tienen al alcance. Se construyeron estadísticas, se hicieron recorridos, </a:t>
            </a:r>
            <a:r>
              <a:rPr lang="es-MX" sz="1400" dirty="0" smtClean="0"/>
              <a:t>análisis, </a:t>
            </a:r>
            <a:r>
              <a:rPr lang="es-MX" sz="1400" dirty="0" smtClean="0"/>
              <a:t>mediciones y </a:t>
            </a:r>
            <a:r>
              <a:rPr lang="es-MX" sz="1400" dirty="0" smtClean="0"/>
              <a:t>aún </a:t>
            </a:r>
            <a:r>
              <a:rPr lang="es-MX" sz="1400" dirty="0" smtClean="0"/>
              <a:t>hay cosas por hacer. </a:t>
            </a:r>
          </a:p>
        </p:txBody>
      </p:sp>
      <p:pic>
        <p:nvPicPr>
          <p:cNvPr id="1026" name="Picture 2"/>
          <p:cNvPicPr>
            <a:picLocks noChangeAspect="1" noChangeArrowheads="1"/>
          </p:cNvPicPr>
          <p:nvPr/>
        </p:nvPicPr>
        <p:blipFill>
          <a:blip r:embed="rId4"/>
          <a:srcRect/>
          <a:stretch>
            <a:fillRect/>
          </a:stretch>
        </p:blipFill>
        <p:spPr bwMode="auto">
          <a:xfrm>
            <a:off x="6000760" y="2857496"/>
            <a:ext cx="2290098" cy="2428892"/>
          </a:xfrm>
          <a:prstGeom prst="rect">
            <a:avLst/>
          </a:prstGeom>
          <a:noFill/>
          <a:ln w="76200">
            <a:solidFill>
              <a:schemeClr val="bg1">
                <a:lumMod val="75000"/>
              </a:schemeClr>
            </a:solidFill>
            <a:miter lim="800000"/>
            <a:headEnd/>
            <a:tailEnd/>
          </a:ln>
        </p:spPr>
      </p:pic>
      <p:sp>
        <p:nvSpPr>
          <p:cNvPr id="15" name="14 CuadroTexto"/>
          <p:cNvSpPr txBox="1"/>
          <p:nvPr/>
        </p:nvSpPr>
        <p:spPr>
          <a:xfrm>
            <a:off x="0" y="1785926"/>
            <a:ext cx="9144000" cy="276999"/>
          </a:xfrm>
          <a:prstGeom prst="rect">
            <a:avLst/>
          </a:prstGeom>
          <a:solidFill>
            <a:schemeClr val="accent2">
              <a:lumMod val="40000"/>
              <a:lumOff val="60000"/>
            </a:schemeClr>
          </a:solidFill>
        </p:spPr>
        <p:txBody>
          <a:bodyPr wrap="square" rtlCol="0">
            <a:spAutoFit/>
          </a:bodyPr>
          <a:lstStyle/>
          <a:p>
            <a:endParaRPr lang="es-MX" sz="1200" dirty="0"/>
          </a:p>
        </p:txBody>
      </p:sp>
      <p:pic>
        <p:nvPicPr>
          <p:cNvPr id="16" name="Picture 5"/>
          <p:cNvPicPr>
            <a:picLocks noChangeAspect="1" noChangeArrowheads="1"/>
          </p:cNvPicPr>
          <p:nvPr/>
        </p:nvPicPr>
        <p:blipFill>
          <a:blip r:embed="rId5"/>
          <a:srcRect l="51295" t="15073" b="67992"/>
          <a:stretch>
            <a:fillRect/>
          </a:stretch>
        </p:blipFill>
        <p:spPr bwMode="auto">
          <a:xfrm rot="16200000">
            <a:off x="-224386" y="3367602"/>
            <a:ext cx="1142976" cy="4085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737905_97101310.jpg"/>
          <p:cNvPicPr>
            <a:picLocks noChangeAspect="1"/>
          </p:cNvPicPr>
          <p:nvPr/>
        </p:nvPicPr>
        <p:blipFill>
          <a:blip r:embed="rId3" cstate="print"/>
          <a:stretch>
            <a:fillRect/>
          </a:stretch>
        </p:blipFill>
        <p:spPr>
          <a:xfrm>
            <a:off x="0" y="0"/>
            <a:ext cx="9144000" cy="1785925"/>
          </a:xfrm>
          <a:prstGeom prst="rect">
            <a:avLst/>
          </a:prstGeom>
          <a:noFill/>
          <a:ln>
            <a:noFill/>
          </a:ln>
        </p:spPr>
      </p:pic>
      <p:sp>
        <p:nvSpPr>
          <p:cNvPr id="3" name="2 Rectángulo"/>
          <p:cNvSpPr/>
          <p:nvPr/>
        </p:nvSpPr>
        <p:spPr>
          <a:xfrm>
            <a:off x="6643702" y="142852"/>
            <a:ext cx="1957445" cy="523220"/>
          </a:xfrm>
          <a:prstGeom prst="rect">
            <a:avLst/>
          </a:prstGeom>
        </p:spPr>
        <p:txBody>
          <a:bodyPr wrap="square">
            <a:spAutoFit/>
          </a:bodyPr>
          <a:lstStyle/>
          <a:p>
            <a:pPr lvl="0" algn="r" fontAlgn="base">
              <a:spcBef>
                <a:spcPct val="0"/>
              </a:spcBef>
              <a:spcAft>
                <a:spcPct val="0"/>
              </a:spcAft>
            </a:pPr>
            <a:r>
              <a:rPr lang="es-MX" sz="2800" dirty="0" smtClean="0">
                <a:latin typeface="Eras Demi ITC" pitchFamily="34" charset="0"/>
                <a:ea typeface="Calibri" pitchFamily="34" charset="0"/>
                <a:cs typeface="Times New Roman" pitchFamily="18" charset="0"/>
              </a:rPr>
              <a:t>FUGAS</a:t>
            </a:r>
            <a:endParaRPr lang="es-MX" sz="2800" dirty="0" smtClean="0">
              <a:latin typeface="Eras Demi ITC" pitchFamily="34" charset="0"/>
              <a:cs typeface="Arial" pitchFamily="34" charset="0"/>
            </a:endParaRPr>
          </a:p>
        </p:txBody>
      </p:sp>
      <p:sp>
        <p:nvSpPr>
          <p:cNvPr id="7" name="6 Rectángulo"/>
          <p:cNvSpPr/>
          <p:nvPr/>
        </p:nvSpPr>
        <p:spPr>
          <a:xfrm rot="16200000">
            <a:off x="-697379" y="5055041"/>
            <a:ext cx="1957445" cy="276999"/>
          </a:xfrm>
          <a:prstGeom prst="rect">
            <a:avLst/>
          </a:prstGeom>
          <a:solidFill>
            <a:schemeClr val="tx2">
              <a:lumMod val="40000"/>
              <a:lumOff val="6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a:t>
            </a:r>
            <a:endParaRPr lang="es-MX" sz="1200" dirty="0" smtClean="0">
              <a:latin typeface="Eras Demi ITC" pitchFamily="34" charset="0"/>
              <a:cs typeface="Arial" pitchFamily="34" charset="0"/>
            </a:endParaRPr>
          </a:p>
        </p:txBody>
      </p:sp>
      <p:sp>
        <p:nvSpPr>
          <p:cNvPr id="8" name="7 CuadroTexto"/>
          <p:cNvSpPr txBox="1"/>
          <p:nvPr/>
        </p:nvSpPr>
        <p:spPr>
          <a:xfrm>
            <a:off x="0" y="2071678"/>
            <a:ext cx="9144000" cy="523220"/>
          </a:xfrm>
          <a:prstGeom prst="rect">
            <a:avLst/>
          </a:prstGeom>
          <a:solidFill>
            <a:schemeClr val="accent1">
              <a:lumMod val="20000"/>
              <a:lumOff val="80000"/>
            </a:schemeClr>
          </a:solidFill>
        </p:spPr>
        <p:txBody>
          <a:bodyPr wrap="square" rtlCol="0">
            <a:spAutoFit/>
          </a:bodyPr>
          <a:lstStyle/>
          <a:p>
            <a:r>
              <a:rPr lang="es-MX" sz="1200" dirty="0" smtClean="0"/>
              <a:t>          </a:t>
            </a:r>
            <a:r>
              <a:rPr lang="es-MX" sz="2800" dirty="0" smtClean="0"/>
              <a:t>L</a:t>
            </a:r>
            <a:r>
              <a:rPr lang="es-MX" sz="1600" dirty="0" smtClean="0"/>
              <a:t>as</a:t>
            </a:r>
            <a:r>
              <a:rPr lang="es-MX" sz="2000" dirty="0" smtClean="0"/>
              <a:t> </a:t>
            </a:r>
            <a:r>
              <a:rPr lang="es-MX" sz="2800" dirty="0" smtClean="0"/>
              <a:t>E</a:t>
            </a:r>
            <a:r>
              <a:rPr lang="es-MX" sz="1600" dirty="0" smtClean="0"/>
              <a:t>stadísticas</a:t>
            </a:r>
            <a:endParaRPr lang="es-MX" sz="1600" dirty="0"/>
          </a:p>
        </p:txBody>
      </p:sp>
      <p:sp>
        <p:nvSpPr>
          <p:cNvPr id="9" name="8 CuadroTexto"/>
          <p:cNvSpPr txBox="1"/>
          <p:nvPr/>
        </p:nvSpPr>
        <p:spPr>
          <a:xfrm>
            <a:off x="0" y="1785926"/>
            <a:ext cx="9144000" cy="253916"/>
          </a:xfrm>
          <a:prstGeom prst="rect">
            <a:avLst/>
          </a:prstGeom>
          <a:solidFill>
            <a:schemeClr val="bg2">
              <a:lumMod val="75000"/>
            </a:schemeClr>
          </a:solidFill>
        </p:spPr>
        <p:txBody>
          <a:bodyPr wrap="square" rtlCol="0">
            <a:spAutoFit/>
          </a:bodyPr>
          <a:lstStyle/>
          <a:p>
            <a:endParaRPr lang="es-MX" sz="1050" dirty="0"/>
          </a:p>
        </p:txBody>
      </p:sp>
      <p:pic>
        <p:nvPicPr>
          <p:cNvPr id="10" name="Picture 5"/>
          <p:cNvPicPr>
            <a:picLocks noChangeAspect="1" noChangeArrowheads="1"/>
          </p:cNvPicPr>
          <p:nvPr/>
        </p:nvPicPr>
        <p:blipFill>
          <a:blip r:embed="rId4"/>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11" name="10 Rectángulo"/>
          <p:cNvSpPr/>
          <p:nvPr/>
        </p:nvSpPr>
        <p:spPr>
          <a:xfrm>
            <a:off x="1071538" y="2857496"/>
            <a:ext cx="4572000" cy="738664"/>
          </a:xfrm>
          <a:prstGeom prst="rect">
            <a:avLst/>
          </a:prstGeom>
        </p:spPr>
        <p:txBody>
          <a:bodyPr>
            <a:spAutoFit/>
          </a:bodyPr>
          <a:lstStyle/>
          <a:p>
            <a:r>
              <a:rPr lang="es-MX" sz="1400" dirty="0" smtClean="0"/>
              <a:t>Para conocer la situación de CU respecto al tema de las fugas de agua, se integraron estadísticas  que dieran un panorama para identificar oportunidades de acción.</a:t>
            </a:r>
          </a:p>
        </p:txBody>
      </p:sp>
      <p:sp>
        <p:nvSpPr>
          <p:cNvPr id="12" name="11 Rectángulo"/>
          <p:cNvSpPr/>
          <p:nvPr/>
        </p:nvSpPr>
        <p:spPr>
          <a:xfrm>
            <a:off x="1071538" y="3786190"/>
            <a:ext cx="4572000" cy="1169551"/>
          </a:xfrm>
          <a:prstGeom prst="rect">
            <a:avLst/>
          </a:prstGeom>
        </p:spPr>
        <p:txBody>
          <a:bodyPr>
            <a:spAutoFit/>
          </a:bodyPr>
          <a:lstStyle/>
          <a:p>
            <a:r>
              <a:rPr lang="es-MX" sz="1400" dirty="0" smtClean="0"/>
              <a:t>Las estadísticas se integraron con los datos  que contienen las Órdenes de Trabajo que maneja el personal de la Dirección General de Obras y Conservación de la UNAM (DGO y C) como control de actividades.</a:t>
            </a:r>
          </a:p>
          <a:p>
            <a:endParaRPr lang="es-MX" sz="1400" dirty="0" smtClean="0"/>
          </a:p>
        </p:txBody>
      </p:sp>
      <p:sp>
        <p:nvSpPr>
          <p:cNvPr id="13" name="12 Rectángulo"/>
          <p:cNvSpPr/>
          <p:nvPr/>
        </p:nvSpPr>
        <p:spPr>
          <a:xfrm>
            <a:off x="1071538" y="4857760"/>
            <a:ext cx="4572000" cy="523220"/>
          </a:xfrm>
          <a:prstGeom prst="rect">
            <a:avLst/>
          </a:prstGeom>
        </p:spPr>
        <p:txBody>
          <a:bodyPr>
            <a:spAutoFit/>
          </a:bodyPr>
          <a:lstStyle/>
          <a:p>
            <a:r>
              <a:rPr lang="es-MX" sz="1400" dirty="0" smtClean="0"/>
              <a:t>Así, y mediante la interacción del Instituto de Ingeniería con el personal de la DGO y C, se han construido las estadísticas.</a:t>
            </a:r>
          </a:p>
        </p:txBody>
      </p:sp>
      <p:sp>
        <p:nvSpPr>
          <p:cNvPr id="14" name="13 CuadroTexto"/>
          <p:cNvSpPr txBox="1"/>
          <p:nvPr/>
        </p:nvSpPr>
        <p:spPr>
          <a:xfrm>
            <a:off x="6072198" y="3000372"/>
            <a:ext cx="2571768" cy="2062103"/>
          </a:xfrm>
          <a:prstGeom prst="rect">
            <a:avLst/>
          </a:prstGeom>
          <a:solidFill>
            <a:schemeClr val="accent3">
              <a:lumMod val="20000"/>
              <a:lumOff val="80000"/>
            </a:schemeClr>
          </a:solidFill>
          <a:ln>
            <a:noFill/>
          </a:ln>
        </p:spPr>
        <p:txBody>
          <a:bodyPr wrap="square" rtlCol="0">
            <a:spAutoFit/>
          </a:bodyPr>
          <a:lstStyle/>
          <a:p>
            <a:r>
              <a:rPr lang="es-MX" sz="1600" dirty="0" smtClean="0"/>
              <a:t>La incidencia de fugas se presenta por:</a:t>
            </a:r>
          </a:p>
          <a:p>
            <a:r>
              <a:rPr lang="es-MX" sz="1600" dirty="0" smtClean="0"/>
              <a:t> </a:t>
            </a:r>
          </a:p>
          <a:p>
            <a:pPr>
              <a:buBlip>
                <a:blip r:embed="rId5"/>
              </a:buBlip>
            </a:pPr>
            <a:r>
              <a:rPr lang="es-MX" sz="1600" dirty="0" smtClean="0"/>
              <a:t> Sector</a:t>
            </a:r>
          </a:p>
          <a:p>
            <a:pPr>
              <a:buBlip>
                <a:blip r:embed="rId5"/>
              </a:buBlip>
            </a:pPr>
            <a:r>
              <a:rPr lang="es-MX" sz="1600" dirty="0" smtClean="0"/>
              <a:t> Mes</a:t>
            </a:r>
          </a:p>
          <a:p>
            <a:pPr>
              <a:buBlip>
                <a:blip r:embed="rId5"/>
              </a:buBlip>
            </a:pPr>
            <a:r>
              <a:rPr lang="es-MX" sz="1600" dirty="0" smtClean="0"/>
              <a:t> Material de la tubería</a:t>
            </a:r>
          </a:p>
          <a:p>
            <a:pPr>
              <a:buBlip>
                <a:blip r:embed="rId5"/>
              </a:buBlip>
            </a:pPr>
            <a:r>
              <a:rPr lang="es-MX" sz="1600" dirty="0" smtClean="0"/>
              <a:t> Origen</a:t>
            </a:r>
          </a:p>
          <a:p>
            <a:pPr>
              <a:buBlip>
                <a:blip r:embed="rId5"/>
              </a:buBlip>
            </a:pPr>
            <a:r>
              <a:rPr lang="es-MX" sz="1600" dirty="0" smtClean="0"/>
              <a:t> Dependencia asociada</a:t>
            </a:r>
            <a:endParaRPr lang="es-MX"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6200000">
            <a:off x="-697379" y="5055041"/>
            <a:ext cx="1957445" cy="276999"/>
          </a:xfrm>
          <a:prstGeom prst="rect">
            <a:avLst/>
          </a:prstGeom>
          <a:solidFill>
            <a:schemeClr val="accent1">
              <a:lumMod val="60000"/>
              <a:lumOff val="4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a:t>
            </a:r>
            <a:endParaRPr lang="es-MX" sz="1200" dirty="0" smtClean="0">
              <a:latin typeface="Eras Demi ITC" pitchFamily="34" charset="0"/>
              <a:cs typeface="Arial" pitchFamily="34" charset="0"/>
            </a:endParaRPr>
          </a:p>
        </p:txBody>
      </p:sp>
      <p:pic>
        <p:nvPicPr>
          <p:cNvPr id="5" name="4 Imagen" descr="737905_97101310.jpg"/>
          <p:cNvPicPr>
            <a:picLocks noChangeAspect="1"/>
          </p:cNvPicPr>
          <p:nvPr/>
        </p:nvPicPr>
        <p:blipFill>
          <a:blip r:embed="rId3" cstate="print"/>
          <a:stretch>
            <a:fillRect/>
          </a:stretch>
        </p:blipFill>
        <p:spPr>
          <a:xfrm>
            <a:off x="0" y="0"/>
            <a:ext cx="9144000" cy="1785925"/>
          </a:xfrm>
          <a:prstGeom prst="rect">
            <a:avLst/>
          </a:prstGeom>
          <a:noFill/>
          <a:ln>
            <a:noFill/>
          </a:ln>
        </p:spPr>
      </p:pic>
      <p:sp>
        <p:nvSpPr>
          <p:cNvPr id="7" name="6 Rectángulo"/>
          <p:cNvSpPr/>
          <p:nvPr/>
        </p:nvSpPr>
        <p:spPr>
          <a:xfrm>
            <a:off x="6643702" y="142852"/>
            <a:ext cx="1957445" cy="523220"/>
          </a:xfrm>
          <a:prstGeom prst="rect">
            <a:avLst/>
          </a:prstGeom>
        </p:spPr>
        <p:txBody>
          <a:bodyPr wrap="square">
            <a:spAutoFit/>
          </a:bodyPr>
          <a:lstStyle/>
          <a:p>
            <a:pPr lvl="0" algn="r" fontAlgn="base">
              <a:spcBef>
                <a:spcPct val="0"/>
              </a:spcBef>
              <a:spcAft>
                <a:spcPct val="0"/>
              </a:spcAft>
            </a:pPr>
            <a:r>
              <a:rPr lang="es-MX" sz="2800" dirty="0" smtClean="0">
                <a:latin typeface="Eras Demi ITC" pitchFamily="34" charset="0"/>
                <a:ea typeface="Calibri" pitchFamily="34" charset="0"/>
                <a:cs typeface="Times New Roman" pitchFamily="18" charset="0"/>
              </a:rPr>
              <a:t>FUGAS</a:t>
            </a:r>
            <a:endParaRPr lang="es-MX" sz="2800" dirty="0" smtClean="0">
              <a:latin typeface="Eras Demi ITC" pitchFamily="34" charset="0"/>
              <a:cs typeface="Arial" pitchFamily="34" charset="0"/>
            </a:endParaRPr>
          </a:p>
        </p:txBody>
      </p:sp>
      <p:sp>
        <p:nvSpPr>
          <p:cNvPr id="8" name="Rectangle 2"/>
          <p:cNvSpPr>
            <a:spLocks noChangeArrowheads="1"/>
          </p:cNvSpPr>
          <p:nvPr/>
        </p:nvSpPr>
        <p:spPr bwMode="auto">
          <a:xfrm>
            <a:off x="714348" y="2980015"/>
            <a:ext cx="392909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sz="1200" dirty="0">
              <a:latin typeface="Calibri" pitchFamily="34" charset="0"/>
              <a:ea typeface="Calibri" pitchFamily="34" charset="0"/>
              <a:cs typeface="Times New Roman" pitchFamily="18" charset="0"/>
            </a:endParaRPr>
          </a:p>
          <a:p>
            <a:endParaRPr lang="es-MX" sz="1200" dirty="0"/>
          </a:p>
          <a:p>
            <a:endParaRPr lang="es-MX" sz="1200" dirty="0" smtClean="0"/>
          </a:p>
          <a:p>
            <a:endParaRPr lang="es-MX" sz="1200" dirty="0"/>
          </a:p>
          <a:p>
            <a:endParaRPr lang="es-MX" sz="1200" dirty="0" smtClean="0"/>
          </a:p>
          <a:p>
            <a:pPr>
              <a:buFont typeface="Arial" pitchFamily="34" charset="0"/>
              <a:buChar char="•"/>
            </a:pPr>
            <a:endParaRPr lang="es-MX" sz="12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0" y="1785926"/>
            <a:ext cx="9144000" cy="276999"/>
          </a:xfrm>
          <a:prstGeom prst="rect">
            <a:avLst/>
          </a:prstGeom>
          <a:solidFill>
            <a:schemeClr val="accent5">
              <a:lumMod val="40000"/>
              <a:lumOff val="60000"/>
            </a:schemeClr>
          </a:solidFill>
        </p:spPr>
        <p:txBody>
          <a:bodyPr wrap="square" rtlCol="0">
            <a:spAutoFit/>
          </a:bodyPr>
          <a:lstStyle/>
          <a:p>
            <a:endParaRPr lang="es-MX" sz="1200" dirty="0"/>
          </a:p>
        </p:txBody>
      </p:sp>
      <p:pic>
        <p:nvPicPr>
          <p:cNvPr id="10" name="Picture 2"/>
          <p:cNvPicPr>
            <a:picLocks noChangeAspect="1" noChangeArrowheads="1"/>
          </p:cNvPicPr>
          <p:nvPr/>
        </p:nvPicPr>
        <p:blipFill>
          <a:blip r:embed="rId4"/>
          <a:srcRect/>
          <a:stretch>
            <a:fillRect/>
          </a:stretch>
        </p:blipFill>
        <p:spPr bwMode="auto">
          <a:xfrm>
            <a:off x="5572132" y="2714620"/>
            <a:ext cx="3121900" cy="3017172"/>
          </a:xfrm>
          <a:prstGeom prst="rect">
            <a:avLst/>
          </a:prstGeom>
          <a:noFill/>
          <a:ln>
            <a:noFill/>
            <a:headEnd/>
            <a:tailEnd/>
          </a:ln>
          <a:effectLst>
            <a:glow rad="1397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pic>
      <p:sp>
        <p:nvSpPr>
          <p:cNvPr id="11" name="10 Rectángulo"/>
          <p:cNvSpPr/>
          <p:nvPr/>
        </p:nvSpPr>
        <p:spPr>
          <a:xfrm>
            <a:off x="857224" y="2428868"/>
            <a:ext cx="4572000" cy="1169551"/>
          </a:xfrm>
          <a:prstGeom prst="rect">
            <a:avLst/>
          </a:prstGeom>
        </p:spPr>
        <p:txBody>
          <a:bodyPr>
            <a:spAutoFit/>
          </a:bodyPr>
          <a:lstStyle/>
          <a:p>
            <a:pPr algn="just"/>
            <a:r>
              <a:rPr lang="es-MX" sz="1400" dirty="0" smtClean="0"/>
              <a:t>Las estadísticas por sector, abarcan de enero de 2007 a junio de 2009.</a:t>
            </a:r>
          </a:p>
          <a:p>
            <a:pPr algn="just"/>
            <a:endParaRPr lang="es-MX" sz="1400" dirty="0" smtClean="0"/>
          </a:p>
          <a:p>
            <a:pPr algn="just"/>
            <a:r>
              <a:rPr lang="es-MX" sz="1400" dirty="0" smtClean="0"/>
              <a:t>Para la mitad del 2009 ya se habían presentado el 50% del promedio de las fugas que se presentan al año.</a:t>
            </a:r>
            <a:endParaRPr lang="es-MX" sz="1400" dirty="0"/>
          </a:p>
        </p:txBody>
      </p:sp>
      <p:graphicFrame>
        <p:nvGraphicFramePr>
          <p:cNvPr id="12" name="11 Tabla"/>
          <p:cNvGraphicFramePr>
            <a:graphicFrameLocks noGrp="1"/>
          </p:cNvGraphicFramePr>
          <p:nvPr/>
        </p:nvGraphicFramePr>
        <p:xfrm>
          <a:off x="1357290" y="3929066"/>
          <a:ext cx="2786084" cy="1688330"/>
        </p:xfrm>
        <a:graphic>
          <a:graphicData uri="http://schemas.openxmlformats.org/drawingml/2006/table">
            <a:tbl>
              <a:tblPr/>
              <a:tblGrid>
                <a:gridCol w="696521"/>
                <a:gridCol w="696521"/>
                <a:gridCol w="696521"/>
                <a:gridCol w="696521"/>
              </a:tblGrid>
              <a:tr h="169414">
                <a:tc gridSpan="4">
                  <a:txBody>
                    <a:bodyPr/>
                    <a:lstStyle/>
                    <a:p>
                      <a:pPr algn="ctr">
                        <a:lnSpc>
                          <a:spcPct val="115000"/>
                        </a:lnSpc>
                        <a:spcAft>
                          <a:spcPts val="0"/>
                        </a:spcAft>
                      </a:pPr>
                      <a:r>
                        <a:rPr lang="es-MX" sz="800" b="1" dirty="0">
                          <a:solidFill>
                            <a:srgbClr val="31849B"/>
                          </a:solidFill>
                          <a:latin typeface="Times New Roman"/>
                          <a:ea typeface="Times New Roman"/>
                          <a:cs typeface="Times New Roman"/>
                        </a:rPr>
                        <a:t>INCIDENCIA DE FUGAS POR SECTOR</a:t>
                      </a:r>
                      <a:endParaRPr lang="es-MX" sz="1100" dirty="0">
                        <a:solidFill>
                          <a:srgbClr val="31849B"/>
                        </a:solidFill>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169414">
                <a:tc>
                  <a:txBody>
                    <a:bodyPr/>
                    <a:lstStyle/>
                    <a:p>
                      <a:endParaRPr lang="es-MX" sz="1100">
                        <a:solidFill>
                          <a:srgbClr val="31849B"/>
                        </a:solidFill>
                        <a:latin typeface="Calibri"/>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gridSpan="3">
                  <a:txBody>
                    <a:bodyPr/>
                    <a:lstStyle/>
                    <a:p>
                      <a:pPr algn="ctr">
                        <a:lnSpc>
                          <a:spcPct val="115000"/>
                        </a:lnSpc>
                        <a:spcAft>
                          <a:spcPts val="0"/>
                        </a:spcAft>
                      </a:pPr>
                      <a:r>
                        <a:rPr lang="es-MX" sz="800" b="1">
                          <a:solidFill>
                            <a:srgbClr val="31849B"/>
                          </a:solidFill>
                          <a:latin typeface="Times New Roman"/>
                          <a:ea typeface="Times New Roman"/>
                          <a:cs typeface="Times New Roman"/>
                        </a:rPr>
                        <a:t>AÑO</a:t>
                      </a:r>
                      <a:endParaRPr lang="es-MX" sz="1100">
                        <a:solidFill>
                          <a:srgbClr val="31849B"/>
                        </a:solidFill>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MX"/>
                    </a:p>
                  </a:txBody>
                  <a:tcPr/>
                </a:tc>
                <a:tc hMerge="1">
                  <a:txBody>
                    <a:bodyPr/>
                    <a:lstStyle/>
                    <a:p>
                      <a:endParaRPr lang="es-MX"/>
                    </a:p>
                  </a:txBody>
                  <a:tcPr/>
                </a:tc>
              </a:tr>
              <a:tr h="169414">
                <a:tc>
                  <a:txBody>
                    <a:bodyPr/>
                    <a:lstStyle/>
                    <a:p>
                      <a:pPr algn="ctr">
                        <a:lnSpc>
                          <a:spcPct val="115000"/>
                        </a:lnSpc>
                        <a:spcAft>
                          <a:spcPts val="0"/>
                        </a:spcAft>
                      </a:pPr>
                      <a:r>
                        <a:rPr lang="es-MX" sz="1100" b="1" dirty="0">
                          <a:solidFill>
                            <a:srgbClr val="000000"/>
                          </a:solidFill>
                          <a:latin typeface="Calibri"/>
                          <a:ea typeface="Times New Roman"/>
                          <a:cs typeface="Times New Roman"/>
                        </a:rPr>
                        <a:t>SECTOR</a:t>
                      </a:r>
                      <a:endParaRPr lang="es-MX" sz="1100" dirty="0">
                        <a:solidFill>
                          <a:srgbClr val="31849B"/>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b="1">
                          <a:solidFill>
                            <a:srgbClr val="000000"/>
                          </a:solidFill>
                          <a:latin typeface="Calibri"/>
                          <a:ea typeface="Times New Roman"/>
                          <a:cs typeface="Times New Roman"/>
                        </a:rPr>
                        <a:t>2007</a:t>
                      </a:r>
                      <a:endParaRPr lang="es-MX" sz="1100">
                        <a:solidFill>
                          <a:srgbClr val="31849B"/>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b="1">
                          <a:solidFill>
                            <a:srgbClr val="000000"/>
                          </a:solidFill>
                          <a:latin typeface="Calibri"/>
                          <a:ea typeface="Times New Roman"/>
                          <a:cs typeface="Times New Roman"/>
                        </a:rPr>
                        <a:t>2008</a:t>
                      </a:r>
                      <a:endParaRPr lang="es-MX" sz="1100">
                        <a:solidFill>
                          <a:srgbClr val="31849B"/>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b="1">
                          <a:solidFill>
                            <a:srgbClr val="000000"/>
                          </a:solidFill>
                          <a:latin typeface="Calibri"/>
                          <a:ea typeface="Times New Roman"/>
                          <a:cs typeface="Times New Roman"/>
                        </a:rPr>
                        <a:t>2009</a:t>
                      </a:r>
                      <a:endParaRPr lang="es-MX" sz="1100">
                        <a:solidFill>
                          <a:srgbClr val="31849B"/>
                        </a:solidFill>
                        <a:latin typeface="Calibri"/>
                        <a:ea typeface="Calibri"/>
                        <a:cs typeface="Times New Roman"/>
                      </a:endParaRPr>
                    </a:p>
                  </a:txBody>
                  <a:tcPr marL="68580" marR="68580" marT="0" marB="0">
                    <a:lnL>
                      <a:noFill/>
                    </a:lnL>
                    <a:lnR>
                      <a:noFill/>
                    </a:lnR>
                    <a:lnT>
                      <a:noFill/>
                    </a:lnT>
                    <a:lnB>
                      <a:noFill/>
                    </a:lnB>
                  </a:tcPr>
                </a:tc>
              </a:tr>
              <a:tr h="163282">
                <a:tc>
                  <a:txBody>
                    <a:bodyPr/>
                    <a:lstStyle/>
                    <a:p>
                      <a:pPr algn="ctr">
                        <a:lnSpc>
                          <a:spcPct val="115000"/>
                        </a:lnSpc>
                        <a:spcAft>
                          <a:spcPts val="0"/>
                        </a:spcAft>
                      </a:pPr>
                      <a:r>
                        <a:rPr lang="es-MX" sz="1100" b="1" dirty="0">
                          <a:solidFill>
                            <a:srgbClr val="000000"/>
                          </a:solidFill>
                          <a:latin typeface="Calibri"/>
                          <a:ea typeface="Times New Roman"/>
                          <a:cs typeface="Times New Roman"/>
                        </a:rPr>
                        <a:t>I</a:t>
                      </a:r>
                      <a:endParaRPr lang="es-MX" sz="1100" dirty="0">
                        <a:solidFill>
                          <a:srgbClr val="31849B"/>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112</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94</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57</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r>
              <a:tr h="163282">
                <a:tc>
                  <a:txBody>
                    <a:bodyPr/>
                    <a:lstStyle/>
                    <a:p>
                      <a:pPr algn="ctr">
                        <a:lnSpc>
                          <a:spcPct val="115000"/>
                        </a:lnSpc>
                        <a:spcAft>
                          <a:spcPts val="0"/>
                        </a:spcAft>
                      </a:pPr>
                      <a:r>
                        <a:rPr lang="es-MX" sz="1100" b="1">
                          <a:solidFill>
                            <a:srgbClr val="000000"/>
                          </a:solidFill>
                          <a:latin typeface="Calibri"/>
                          <a:ea typeface="Times New Roman"/>
                          <a:cs typeface="Times New Roman"/>
                        </a:rPr>
                        <a:t>II</a:t>
                      </a:r>
                      <a:endParaRPr lang="es-MX" sz="1100">
                        <a:solidFill>
                          <a:srgbClr val="31849B"/>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900" dirty="0">
                          <a:solidFill>
                            <a:srgbClr val="17365D"/>
                          </a:solidFill>
                          <a:latin typeface="Times New Roman"/>
                          <a:ea typeface="Times New Roman"/>
                          <a:cs typeface="Times New Roman"/>
                        </a:rPr>
                        <a:t>29</a:t>
                      </a:r>
                      <a:endParaRPr lang="es-MX" sz="1100" dirty="0">
                        <a:solidFill>
                          <a:srgbClr val="31849B"/>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40</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19</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tcPr>
                </a:tc>
              </a:tr>
              <a:tr h="163282">
                <a:tc>
                  <a:txBody>
                    <a:bodyPr/>
                    <a:lstStyle/>
                    <a:p>
                      <a:pPr algn="ctr">
                        <a:lnSpc>
                          <a:spcPct val="115000"/>
                        </a:lnSpc>
                        <a:spcAft>
                          <a:spcPts val="0"/>
                        </a:spcAft>
                      </a:pPr>
                      <a:r>
                        <a:rPr lang="es-MX" sz="1100" b="1">
                          <a:solidFill>
                            <a:srgbClr val="000000"/>
                          </a:solidFill>
                          <a:latin typeface="Calibri"/>
                          <a:ea typeface="Times New Roman"/>
                          <a:cs typeface="Times New Roman"/>
                        </a:rPr>
                        <a:t>III</a:t>
                      </a:r>
                      <a:endParaRPr lang="es-MX" sz="1100">
                        <a:solidFill>
                          <a:srgbClr val="31849B"/>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es-MX" sz="900" dirty="0">
                          <a:solidFill>
                            <a:srgbClr val="17365D"/>
                          </a:solidFill>
                          <a:latin typeface="Times New Roman"/>
                          <a:ea typeface="Times New Roman"/>
                          <a:cs typeface="Times New Roman"/>
                        </a:rPr>
                        <a:t>59</a:t>
                      </a:r>
                      <a:endParaRPr lang="es-MX" sz="1100" dirty="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71</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32</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r>
              <a:tr h="163282">
                <a:tc>
                  <a:txBody>
                    <a:bodyPr/>
                    <a:lstStyle/>
                    <a:p>
                      <a:pPr algn="ctr">
                        <a:lnSpc>
                          <a:spcPct val="115000"/>
                        </a:lnSpc>
                        <a:spcAft>
                          <a:spcPts val="0"/>
                        </a:spcAft>
                      </a:pPr>
                      <a:r>
                        <a:rPr lang="es-MX" sz="1100" b="1">
                          <a:solidFill>
                            <a:srgbClr val="000000"/>
                          </a:solidFill>
                          <a:latin typeface="Calibri"/>
                          <a:ea typeface="Times New Roman"/>
                          <a:cs typeface="Times New Roman"/>
                        </a:rPr>
                        <a:t>IV</a:t>
                      </a:r>
                      <a:endParaRPr lang="es-MX" sz="1100">
                        <a:solidFill>
                          <a:srgbClr val="31849B"/>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900" dirty="0">
                          <a:solidFill>
                            <a:srgbClr val="17365D"/>
                          </a:solidFill>
                          <a:latin typeface="Times New Roman"/>
                          <a:ea typeface="Times New Roman"/>
                          <a:cs typeface="Times New Roman"/>
                        </a:rPr>
                        <a:t>9</a:t>
                      </a:r>
                      <a:endParaRPr lang="es-MX" sz="1100" dirty="0">
                        <a:solidFill>
                          <a:srgbClr val="31849B"/>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MX" sz="900" dirty="0">
                          <a:solidFill>
                            <a:srgbClr val="17365D"/>
                          </a:solidFill>
                          <a:latin typeface="Times New Roman"/>
                          <a:ea typeface="Times New Roman"/>
                          <a:cs typeface="Times New Roman"/>
                        </a:rPr>
                        <a:t>16</a:t>
                      </a:r>
                      <a:endParaRPr lang="es-MX" sz="1100" dirty="0">
                        <a:solidFill>
                          <a:srgbClr val="31849B"/>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5</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tcPr>
                </a:tc>
              </a:tr>
              <a:tr h="169414">
                <a:tc>
                  <a:txBody>
                    <a:bodyPr/>
                    <a:lstStyle/>
                    <a:p>
                      <a:pPr algn="ctr">
                        <a:lnSpc>
                          <a:spcPct val="115000"/>
                        </a:lnSpc>
                        <a:spcAft>
                          <a:spcPts val="0"/>
                        </a:spcAft>
                      </a:pPr>
                      <a:r>
                        <a:rPr lang="es-MX" sz="1100" b="1">
                          <a:solidFill>
                            <a:srgbClr val="000000"/>
                          </a:solidFill>
                          <a:latin typeface="Calibri"/>
                          <a:ea typeface="Times New Roman"/>
                          <a:cs typeface="Times New Roman"/>
                        </a:rPr>
                        <a:t>V</a:t>
                      </a:r>
                      <a:endParaRPr lang="es-MX" sz="1100">
                        <a:solidFill>
                          <a:srgbClr val="31849B"/>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es-MX" sz="900">
                          <a:solidFill>
                            <a:srgbClr val="17365D"/>
                          </a:solidFill>
                          <a:latin typeface="Times New Roman"/>
                          <a:ea typeface="Times New Roman"/>
                          <a:cs typeface="Times New Roman"/>
                        </a:rPr>
                        <a:t>28</a:t>
                      </a:r>
                      <a:endParaRPr lang="es-MX" sz="110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s-MX" sz="900" dirty="0">
                          <a:solidFill>
                            <a:srgbClr val="17365D"/>
                          </a:solidFill>
                          <a:latin typeface="Times New Roman"/>
                          <a:ea typeface="Times New Roman"/>
                          <a:cs typeface="Times New Roman"/>
                        </a:rPr>
                        <a:t>29</a:t>
                      </a:r>
                      <a:endParaRPr lang="es-MX" sz="1100" dirty="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lnSpc>
                          <a:spcPct val="115000"/>
                        </a:lnSpc>
                        <a:spcAft>
                          <a:spcPts val="0"/>
                        </a:spcAft>
                      </a:pPr>
                      <a:r>
                        <a:rPr lang="es-MX" sz="900" dirty="0">
                          <a:solidFill>
                            <a:srgbClr val="17365D"/>
                          </a:solidFill>
                          <a:latin typeface="Times New Roman"/>
                          <a:ea typeface="Times New Roman"/>
                          <a:cs typeface="Times New Roman"/>
                        </a:rPr>
                        <a:t>15</a:t>
                      </a:r>
                      <a:endParaRPr lang="es-MX" sz="1100" dirty="0">
                        <a:solidFill>
                          <a:srgbClr val="31849B"/>
                        </a:solidFill>
                        <a:latin typeface="Calibri"/>
                        <a:ea typeface="Calibri"/>
                        <a:cs typeface="Times New Roman"/>
                      </a:endParaRPr>
                    </a:p>
                  </a:txBody>
                  <a:tcPr marL="68580" marR="68580" marT="0" marB="0" anchor="ctr">
                    <a:lnL>
                      <a:noFill/>
                    </a:lnL>
                    <a:lnR>
                      <a:noFill/>
                    </a:lnR>
                    <a:lnT>
                      <a:noFill/>
                    </a:lnT>
                    <a:lnB>
                      <a:noFill/>
                    </a:lnB>
                    <a:solidFill>
                      <a:srgbClr val="D2EAF1"/>
                    </a:solidFill>
                  </a:tcPr>
                </a:tc>
              </a:tr>
              <a:tr h="169414">
                <a:tc>
                  <a:txBody>
                    <a:bodyPr/>
                    <a:lstStyle/>
                    <a:p>
                      <a:pPr algn="ctr">
                        <a:lnSpc>
                          <a:spcPct val="115000"/>
                        </a:lnSpc>
                        <a:spcAft>
                          <a:spcPts val="0"/>
                        </a:spcAft>
                      </a:pPr>
                      <a:r>
                        <a:rPr lang="es-MX" sz="1100" b="1">
                          <a:solidFill>
                            <a:srgbClr val="000000"/>
                          </a:solidFill>
                          <a:latin typeface="Calibri"/>
                          <a:ea typeface="Times New Roman"/>
                          <a:cs typeface="Times New Roman"/>
                        </a:rPr>
                        <a:t>TOTAL</a:t>
                      </a:r>
                      <a:endParaRPr lang="es-MX" sz="1100">
                        <a:solidFill>
                          <a:srgbClr val="31849B"/>
                        </a:solidFill>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b="1">
                          <a:solidFill>
                            <a:srgbClr val="000000"/>
                          </a:solidFill>
                          <a:latin typeface="Calibri"/>
                          <a:ea typeface="Times New Roman"/>
                          <a:cs typeface="Times New Roman"/>
                        </a:rPr>
                        <a:t>237</a:t>
                      </a:r>
                      <a:endParaRPr lang="es-MX" sz="1100">
                        <a:solidFill>
                          <a:srgbClr val="31849B"/>
                        </a:solidFill>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b="1">
                          <a:solidFill>
                            <a:srgbClr val="000000"/>
                          </a:solidFill>
                          <a:latin typeface="Calibri"/>
                          <a:ea typeface="Times New Roman"/>
                          <a:cs typeface="Times New Roman"/>
                        </a:rPr>
                        <a:t>250</a:t>
                      </a:r>
                      <a:endParaRPr lang="es-MX" sz="1100">
                        <a:solidFill>
                          <a:srgbClr val="31849B"/>
                        </a:solidFill>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b="1" dirty="0">
                          <a:solidFill>
                            <a:srgbClr val="000000"/>
                          </a:solidFill>
                          <a:latin typeface="Calibri"/>
                          <a:ea typeface="Times New Roman"/>
                          <a:cs typeface="Times New Roman"/>
                        </a:rPr>
                        <a:t>128</a:t>
                      </a:r>
                      <a:endParaRPr lang="es-MX" sz="1100" dirty="0">
                        <a:solidFill>
                          <a:srgbClr val="31849B"/>
                        </a:solidFill>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r>
            </a:tbl>
          </a:graphicData>
        </a:graphic>
      </p:graphicFrame>
      <p:pic>
        <p:nvPicPr>
          <p:cNvPr id="13" name="Picture 5"/>
          <p:cNvPicPr>
            <a:picLocks noChangeAspect="1" noChangeArrowheads="1"/>
          </p:cNvPicPr>
          <p:nvPr/>
        </p:nvPicPr>
        <p:blipFill>
          <a:blip r:embed="rId5"/>
          <a:srcRect l="51295" t="15073" b="67992"/>
          <a:stretch>
            <a:fillRect/>
          </a:stretch>
        </p:blipFill>
        <p:spPr bwMode="auto">
          <a:xfrm rot="16200000">
            <a:off x="-224386" y="3367602"/>
            <a:ext cx="1142976" cy="40851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737905_97101310.jpg"/>
          <p:cNvPicPr>
            <a:picLocks noChangeAspect="1"/>
          </p:cNvPicPr>
          <p:nvPr/>
        </p:nvPicPr>
        <p:blipFill>
          <a:blip r:embed="rId3" cstate="print"/>
          <a:stretch>
            <a:fillRect/>
          </a:stretch>
        </p:blipFill>
        <p:spPr>
          <a:xfrm>
            <a:off x="0" y="0"/>
            <a:ext cx="9144000" cy="1785925"/>
          </a:xfrm>
          <a:prstGeom prst="rect">
            <a:avLst/>
          </a:prstGeom>
          <a:noFill/>
          <a:ln>
            <a:noFill/>
          </a:ln>
        </p:spPr>
      </p:pic>
      <p:sp>
        <p:nvSpPr>
          <p:cNvPr id="4" name="3 Rectángulo"/>
          <p:cNvSpPr/>
          <p:nvPr/>
        </p:nvSpPr>
        <p:spPr>
          <a:xfrm>
            <a:off x="6643702" y="142852"/>
            <a:ext cx="1957445" cy="584775"/>
          </a:xfrm>
          <a:prstGeom prst="rect">
            <a:avLst/>
          </a:prstGeom>
        </p:spPr>
        <p:txBody>
          <a:bodyPr wrap="square">
            <a:spAutoFit/>
          </a:bodyPr>
          <a:lstStyle/>
          <a:p>
            <a:pPr lvl="0" algn="r" fontAlgn="base">
              <a:spcBef>
                <a:spcPct val="0"/>
              </a:spcBef>
              <a:spcAft>
                <a:spcPct val="0"/>
              </a:spcAft>
            </a:pPr>
            <a:r>
              <a:rPr lang="es-MX" sz="3200" dirty="0" smtClean="0">
                <a:latin typeface="Eras Demi ITC" pitchFamily="34" charset="0"/>
                <a:ea typeface="Calibri" pitchFamily="34" charset="0"/>
                <a:cs typeface="Times New Roman" pitchFamily="18" charset="0"/>
              </a:rPr>
              <a:t>FUGAS</a:t>
            </a:r>
            <a:endParaRPr lang="es-MX" sz="3200" dirty="0" smtClean="0">
              <a:latin typeface="Eras Demi ITC" pitchFamily="34" charset="0"/>
              <a:cs typeface="Arial" pitchFamily="34" charset="0"/>
            </a:endParaRPr>
          </a:p>
        </p:txBody>
      </p:sp>
      <p:sp>
        <p:nvSpPr>
          <p:cNvPr id="5" name="Rectangle 3"/>
          <p:cNvSpPr>
            <a:spLocks noChangeArrowheads="1"/>
          </p:cNvSpPr>
          <p:nvPr/>
        </p:nvSpPr>
        <p:spPr bwMode="auto">
          <a:xfrm>
            <a:off x="3558917" y="228599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Eras Demi ITC" pitchFamily="34" charset="0"/>
              <a:cs typeface="Arial" pitchFamily="34" charset="0"/>
            </a:endParaRPr>
          </a:p>
        </p:txBody>
      </p:sp>
      <p:sp>
        <p:nvSpPr>
          <p:cNvPr id="6" name="5 Rectángulo"/>
          <p:cNvSpPr/>
          <p:nvPr/>
        </p:nvSpPr>
        <p:spPr>
          <a:xfrm rot="16200000">
            <a:off x="-697379" y="5055041"/>
            <a:ext cx="1957445" cy="276999"/>
          </a:xfrm>
          <a:prstGeom prst="rect">
            <a:avLst/>
          </a:prstGeom>
          <a:solidFill>
            <a:schemeClr val="tx2">
              <a:lumMod val="40000"/>
              <a:lumOff val="6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a:t>
            </a:r>
            <a:endParaRPr lang="es-MX" sz="1200" dirty="0" smtClean="0">
              <a:latin typeface="Eras Demi ITC" pitchFamily="34" charset="0"/>
              <a:cs typeface="Arial" pitchFamily="34" charset="0"/>
            </a:endParaRPr>
          </a:p>
        </p:txBody>
      </p:sp>
      <p:sp>
        <p:nvSpPr>
          <p:cNvPr id="8" name="Rectangle 4"/>
          <p:cNvSpPr>
            <a:spLocks noChangeArrowheads="1"/>
          </p:cNvSpPr>
          <p:nvPr/>
        </p:nvSpPr>
        <p:spPr bwMode="auto">
          <a:xfrm>
            <a:off x="714348" y="3071810"/>
            <a:ext cx="35719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0" y="1785926"/>
            <a:ext cx="9144000" cy="253916"/>
          </a:xfrm>
          <a:prstGeom prst="rect">
            <a:avLst/>
          </a:prstGeom>
          <a:solidFill>
            <a:schemeClr val="bg2">
              <a:lumMod val="75000"/>
            </a:schemeClr>
          </a:solidFill>
        </p:spPr>
        <p:txBody>
          <a:bodyPr wrap="square" rtlCol="0">
            <a:spAutoFit/>
          </a:bodyPr>
          <a:lstStyle/>
          <a:p>
            <a:endParaRPr lang="es-MX" sz="1050" dirty="0"/>
          </a:p>
        </p:txBody>
      </p:sp>
      <p:graphicFrame>
        <p:nvGraphicFramePr>
          <p:cNvPr id="12" name="11 Gráfico"/>
          <p:cNvGraphicFramePr/>
          <p:nvPr/>
        </p:nvGraphicFramePr>
        <p:xfrm>
          <a:off x="785786" y="2928934"/>
          <a:ext cx="4529144" cy="3214710"/>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5"/>
          <p:cNvPicPr>
            <a:picLocks noChangeAspect="1" noChangeArrowheads="1"/>
          </p:cNvPicPr>
          <p:nvPr/>
        </p:nvPicPr>
        <p:blipFill>
          <a:blip r:embed="rId5"/>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14" name="13 CuadroTexto"/>
          <p:cNvSpPr txBox="1"/>
          <p:nvPr/>
        </p:nvSpPr>
        <p:spPr>
          <a:xfrm>
            <a:off x="857224" y="6000768"/>
            <a:ext cx="1714512" cy="261610"/>
          </a:xfrm>
          <a:prstGeom prst="rect">
            <a:avLst/>
          </a:prstGeom>
          <a:noFill/>
        </p:spPr>
        <p:txBody>
          <a:bodyPr wrap="square" rtlCol="0">
            <a:spAutoFit/>
          </a:bodyPr>
          <a:lstStyle/>
          <a:p>
            <a:pPr algn="just"/>
            <a:r>
              <a:rPr lang="es-MX" sz="1050" dirty="0" smtClean="0">
                <a:solidFill>
                  <a:schemeClr val="tx1">
                    <a:lumMod val="50000"/>
                    <a:lumOff val="50000"/>
                  </a:schemeClr>
                </a:solidFill>
              </a:rPr>
              <a:t>*promedio ponderado</a:t>
            </a:r>
            <a:endParaRPr lang="es-MX" sz="1050" dirty="0">
              <a:solidFill>
                <a:schemeClr val="tx1">
                  <a:lumMod val="50000"/>
                  <a:lumOff val="50000"/>
                </a:schemeClr>
              </a:solidFill>
            </a:endParaRPr>
          </a:p>
        </p:txBody>
      </p:sp>
      <p:sp>
        <p:nvSpPr>
          <p:cNvPr id="15" name="14 Rectángulo"/>
          <p:cNvSpPr/>
          <p:nvPr/>
        </p:nvSpPr>
        <p:spPr>
          <a:xfrm>
            <a:off x="5572132" y="3786190"/>
            <a:ext cx="3286148" cy="523220"/>
          </a:xfrm>
          <a:prstGeom prst="rect">
            <a:avLst/>
          </a:prstGeom>
          <a:solidFill>
            <a:schemeClr val="accent5">
              <a:lumMod val="20000"/>
              <a:lumOff val="80000"/>
            </a:schemeClr>
          </a:solidFill>
        </p:spPr>
        <p:txBody>
          <a:bodyPr wrap="square">
            <a:spAutoFit/>
          </a:bodyPr>
          <a:lstStyle/>
          <a:p>
            <a:r>
              <a:rPr lang="es-MX" sz="1400" dirty="0" smtClean="0"/>
              <a:t>En las órdenes de trabajo no siempre es indicado el material que se repara. </a:t>
            </a:r>
          </a:p>
        </p:txBody>
      </p:sp>
      <p:sp>
        <p:nvSpPr>
          <p:cNvPr id="16" name="15 Rectángulo"/>
          <p:cNvSpPr/>
          <p:nvPr/>
        </p:nvSpPr>
        <p:spPr>
          <a:xfrm>
            <a:off x="5572132" y="4429132"/>
            <a:ext cx="3286148" cy="1169551"/>
          </a:xfrm>
          <a:prstGeom prst="rect">
            <a:avLst/>
          </a:prstGeom>
          <a:solidFill>
            <a:schemeClr val="accent5">
              <a:lumMod val="20000"/>
              <a:lumOff val="80000"/>
            </a:schemeClr>
          </a:solidFill>
        </p:spPr>
        <p:txBody>
          <a:bodyPr wrap="square">
            <a:spAutoFit/>
          </a:bodyPr>
          <a:lstStyle/>
          <a:p>
            <a:r>
              <a:rPr lang="es-MX" sz="1400" dirty="0" smtClean="0"/>
              <a:t>Esto ha ido mejorando gracias al personal de la DGO y C, que proporciona más datos de las fugas que en años anteriores, sin embargo, aún no se tiene la práctica establecida</a:t>
            </a:r>
            <a:endParaRPr lang="es-MX" sz="1400" dirty="0"/>
          </a:p>
        </p:txBody>
      </p:sp>
      <p:sp>
        <p:nvSpPr>
          <p:cNvPr id="17" name="16 Rectángulo"/>
          <p:cNvSpPr/>
          <p:nvPr/>
        </p:nvSpPr>
        <p:spPr>
          <a:xfrm>
            <a:off x="928662" y="2285992"/>
            <a:ext cx="4572000" cy="738664"/>
          </a:xfrm>
          <a:prstGeom prst="rect">
            <a:avLst/>
          </a:prstGeom>
        </p:spPr>
        <p:txBody>
          <a:bodyPr>
            <a:spAutoFit/>
          </a:bodyPr>
          <a:lstStyle/>
          <a:p>
            <a:pPr algn="just"/>
            <a:r>
              <a:rPr lang="es-MX" sz="1400" dirty="0" smtClean="0"/>
              <a:t>De continuar esta tendencia, al final de 2009 se tendría un número de fugas totales  cercano al promedio* (245 fugas por año).</a:t>
            </a:r>
            <a:endParaRPr lang="es-MX"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00100" y="2285992"/>
            <a:ext cx="4572000" cy="738664"/>
          </a:xfrm>
          <a:prstGeom prst="rect">
            <a:avLst/>
          </a:prstGeom>
        </p:spPr>
        <p:txBody>
          <a:bodyPr>
            <a:spAutoFit/>
          </a:bodyPr>
          <a:lstStyle/>
          <a:p>
            <a:pPr algn="just"/>
            <a:r>
              <a:rPr lang="es-MX" sz="1400" dirty="0" smtClean="0"/>
              <a:t>Los materiales que se han identificado en la tubería de la Red principal de Ciudad Universitaria se relacionan con la cantidad de fugas que se presentan al año en cada sector.</a:t>
            </a:r>
          </a:p>
        </p:txBody>
      </p:sp>
      <p:pic>
        <p:nvPicPr>
          <p:cNvPr id="8" name="7 Imagen" descr="737905_97101310.jpg"/>
          <p:cNvPicPr>
            <a:picLocks noChangeAspect="1"/>
          </p:cNvPicPr>
          <p:nvPr/>
        </p:nvPicPr>
        <p:blipFill>
          <a:blip r:embed="rId3" cstate="print"/>
          <a:stretch>
            <a:fillRect/>
          </a:stretch>
        </p:blipFill>
        <p:spPr>
          <a:xfrm>
            <a:off x="0" y="0"/>
            <a:ext cx="9144000" cy="1785925"/>
          </a:xfrm>
          <a:prstGeom prst="rect">
            <a:avLst/>
          </a:prstGeom>
          <a:noFill/>
          <a:ln>
            <a:noFill/>
          </a:ln>
        </p:spPr>
      </p:pic>
      <p:sp>
        <p:nvSpPr>
          <p:cNvPr id="10" name="9 CuadroTexto"/>
          <p:cNvSpPr txBox="1"/>
          <p:nvPr/>
        </p:nvSpPr>
        <p:spPr>
          <a:xfrm>
            <a:off x="0" y="1785926"/>
            <a:ext cx="9144000" cy="253916"/>
          </a:xfrm>
          <a:prstGeom prst="rect">
            <a:avLst/>
          </a:prstGeom>
          <a:solidFill>
            <a:schemeClr val="accent3">
              <a:lumMod val="40000"/>
              <a:lumOff val="60000"/>
            </a:schemeClr>
          </a:solidFill>
        </p:spPr>
        <p:txBody>
          <a:bodyPr wrap="square" rtlCol="0">
            <a:spAutoFit/>
          </a:bodyPr>
          <a:lstStyle/>
          <a:p>
            <a:endParaRPr lang="es-MX" sz="1050" dirty="0"/>
          </a:p>
        </p:txBody>
      </p:sp>
      <p:sp>
        <p:nvSpPr>
          <p:cNvPr id="11" name="10 Rectángulo"/>
          <p:cNvSpPr/>
          <p:nvPr/>
        </p:nvSpPr>
        <p:spPr>
          <a:xfrm rot="16200000">
            <a:off x="-697379" y="5055041"/>
            <a:ext cx="1957445" cy="276999"/>
          </a:xfrm>
          <a:prstGeom prst="rect">
            <a:avLst/>
          </a:prstGeom>
          <a:solidFill>
            <a:schemeClr val="tx2">
              <a:lumMod val="40000"/>
              <a:lumOff val="6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a:t>
            </a:r>
            <a:endParaRPr lang="es-MX" sz="1200" dirty="0" smtClean="0">
              <a:latin typeface="Eras Demi ITC" pitchFamily="34" charset="0"/>
              <a:cs typeface="Arial" pitchFamily="34" charset="0"/>
            </a:endParaRPr>
          </a:p>
        </p:txBody>
      </p:sp>
      <p:pic>
        <p:nvPicPr>
          <p:cNvPr id="12" name="Picture 5"/>
          <p:cNvPicPr>
            <a:picLocks noChangeAspect="1" noChangeArrowheads="1"/>
          </p:cNvPicPr>
          <p:nvPr/>
        </p:nvPicPr>
        <p:blipFill>
          <a:blip r:embed="rId4"/>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13" name="12 Rectángulo"/>
          <p:cNvSpPr/>
          <p:nvPr/>
        </p:nvSpPr>
        <p:spPr>
          <a:xfrm>
            <a:off x="6643702" y="142852"/>
            <a:ext cx="1957445" cy="584775"/>
          </a:xfrm>
          <a:prstGeom prst="rect">
            <a:avLst/>
          </a:prstGeom>
        </p:spPr>
        <p:txBody>
          <a:bodyPr wrap="square">
            <a:spAutoFit/>
          </a:bodyPr>
          <a:lstStyle/>
          <a:p>
            <a:pPr lvl="0" algn="r" fontAlgn="base">
              <a:spcBef>
                <a:spcPct val="0"/>
              </a:spcBef>
              <a:spcAft>
                <a:spcPct val="0"/>
              </a:spcAft>
            </a:pPr>
            <a:r>
              <a:rPr lang="es-MX" sz="3200" dirty="0" smtClean="0">
                <a:latin typeface="Eras Demi ITC" pitchFamily="34" charset="0"/>
                <a:ea typeface="Calibri" pitchFamily="34" charset="0"/>
                <a:cs typeface="Times New Roman" pitchFamily="18" charset="0"/>
              </a:rPr>
              <a:t>FUGAS</a:t>
            </a:r>
            <a:endParaRPr lang="es-MX" sz="3200" dirty="0" smtClean="0">
              <a:latin typeface="Eras Demi ITC" pitchFamily="34" charset="0"/>
              <a:cs typeface="Arial" pitchFamily="34" charset="0"/>
            </a:endParaRPr>
          </a:p>
        </p:txBody>
      </p:sp>
      <p:graphicFrame>
        <p:nvGraphicFramePr>
          <p:cNvPr id="14" name="1 Gráfico"/>
          <p:cNvGraphicFramePr>
            <a:graphicFrameLocks noGrp="1"/>
          </p:cNvGraphicFramePr>
          <p:nvPr/>
        </p:nvGraphicFramePr>
        <p:xfrm>
          <a:off x="857224" y="3357562"/>
          <a:ext cx="5000660" cy="3071834"/>
        </p:xfrm>
        <a:graphic>
          <a:graphicData uri="http://schemas.openxmlformats.org/drawingml/2006/chart">
            <c:chart xmlns:c="http://schemas.openxmlformats.org/drawingml/2006/chart" xmlns:r="http://schemas.openxmlformats.org/officeDocument/2006/relationships" r:id="rId5"/>
          </a:graphicData>
        </a:graphic>
      </p:graphicFrame>
      <p:sp>
        <p:nvSpPr>
          <p:cNvPr id="15" name="14 CuadroTexto"/>
          <p:cNvSpPr txBox="1"/>
          <p:nvPr/>
        </p:nvSpPr>
        <p:spPr>
          <a:xfrm>
            <a:off x="1428728" y="3214686"/>
            <a:ext cx="3643338" cy="307777"/>
          </a:xfrm>
          <a:prstGeom prst="rect">
            <a:avLst/>
          </a:prstGeom>
          <a:noFill/>
          <a:ln>
            <a:noFill/>
          </a:ln>
        </p:spPr>
        <p:txBody>
          <a:bodyPr wrap="square" rtlCol="0">
            <a:spAutoFit/>
          </a:bodyPr>
          <a:lstStyle/>
          <a:p>
            <a:r>
              <a:rPr lang="es-MX" sz="1400" b="1" dirty="0" smtClean="0">
                <a:solidFill>
                  <a:schemeClr val="tx2"/>
                </a:solidFill>
              </a:rPr>
              <a:t>Número de fugas  al año de cada material</a:t>
            </a:r>
            <a:endParaRPr lang="es-MX" sz="1400" b="1" dirty="0">
              <a:solidFill>
                <a:schemeClr val="tx2"/>
              </a:solidFill>
            </a:endParaRPr>
          </a:p>
        </p:txBody>
      </p:sp>
      <p:sp>
        <p:nvSpPr>
          <p:cNvPr id="16" name="15 CuadroTexto"/>
          <p:cNvSpPr txBox="1"/>
          <p:nvPr/>
        </p:nvSpPr>
        <p:spPr>
          <a:xfrm>
            <a:off x="1142976" y="6357958"/>
            <a:ext cx="1714512" cy="261610"/>
          </a:xfrm>
          <a:prstGeom prst="rect">
            <a:avLst/>
          </a:prstGeom>
          <a:noFill/>
        </p:spPr>
        <p:txBody>
          <a:bodyPr wrap="square" rtlCol="0">
            <a:spAutoFit/>
          </a:bodyPr>
          <a:lstStyle/>
          <a:p>
            <a:pPr algn="just"/>
            <a:r>
              <a:rPr lang="es-MX" sz="1050" dirty="0" smtClean="0">
                <a:solidFill>
                  <a:schemeClr val="tx1">
                    <a:lumMod val="50000"/>
                    <a:lumOff val="50000"/>
                  </a:schemeClr>
                </a:solidFill>
              </a:rPr>
              <a:t>N.D. : no determinado</a:t>
            </a:r>
            <a:endParaRPr lang="es-MX" sz="1050" dirty="0">
              <a:solidFill>
                <a:schemeClr val="tx1">
                  <a:lumMod val="50000"/>
                  <a:lumOff val="50000"/>
                </a:schemeClr>
              </a:solidFill>
            </a:endParaRPr>
          </a:p>
        </p:txBody>
      </p:sp>
      <p:sp>
        <p:nvSpPr>
          <p:cNvPr id="17" name="16 Rectángulo"/>
          <p:cNvSpPr/>
          <p:nvPr/>
        </p:nvSpPr>
        <p:spPr>
          <a:xfrm>
            <a:off x="6072198" y="3071810"/>
            <a:ext cx="2643206" cy="1169551"/>
          </a:xfrm>
          <a:prstGeom prst="rect">
            <a:avLst/>
          </a:prstGeom>
          <a:solidFill>
            <a:schemeClr val="accent6">
              <a:lumMod val="20000"/>
              <a:lumOff val="80000"/>
            </a:schemeClr>
          </a:solidFill>
        </p:spPr>
        <p:txBody>
          <a:bodyPr wrap="square">
            <a:spAutoFit/>
          </a:bodyPr>
          <a:lstStyle/>
          <a:p>
            <a:r>
              <a:rPr lang="es-MX" sz="1400" dirty="0" smtClean="0"/>
              <a:t>En este sentido, tomando como un índice la cantidad de fugas atendidas al año por kilómetro de  tubería, se puede pensar que el PEAD es lo menos recomendable. </a:t>
            </a:r>
          </a:p>
        </p:txBody>
      </p:sp>
      <p:sp>
        <p:nvSpPr>
          <p:cNvPr id="18" name="17 Rectángulo"/>
          <p:cNvSpPr/>
          <p:nvPr/>
        </p:nvSpPr>
        <p:spPr>
          <a:xfrm>
            <a:off x="6072198" y="4572008"/>
            <a:ext cx="2714644" cy="1169551"/>
          </a:xfrm>
          <a:prstGeom prst="rect">
            <a:avLst/>
          </a:prstGeom>
          <a:solidFill>
            <a:schemeClr val="accent2">
              <a:lumMod val="40000"/>
              <a:lumOff val="60000"/>
            </a:schemeClr>
          </a:solidFill>
        </p:spPr>
        <p:txBody>
          <a:bodyPr wrap="square">
            <a:spAutoFit/>
          </a:bodyPr>
          <a:lstStyle/>
          <a:p>
            <a:r>
              <a:rPr lang="es-MX" sz="1400" dirty="0" smtClean="0"/>
              <a:t>Se diría que el dato importante es que se atienden aproximadamente </a:t>
            </a:r>
            <a:r>
              <a:rPr lang="es-MX" sz="1400" b="1" dirty="0" smtClean="0"/>
              <a:t>4.5 fugas al año por cada km de tubería</a:t>
            </a:r>
            <a:r>
              <a:rPr lang="es-MX" sz="1400" dirty="0" smtClean="0"/>
              <a:t>, sobre el total de la Red principal de CU</a:t>
            </a:r>
            <a:r>
              <a:rPr lang="es-MX" sz="1400" b="1" dirty="0" smtClean="0">
                <a:solidFill>
                  <a:srgbClr val="17375D"/>
                </a:solidFill>
                <a:latin typeface="Arial"/>
              </a:rPr>
              <a:t> </a:t>
            </a:r>
            <a:r>
              <a:rPr lang="es-MX" sz="1400" dirty="0" smtClean="0"/>
              <a:t>(53, 570 m).</a:t>
            </a:r>
            <a:endParaRPr lang="es-MX"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737905_97101310.jpg"/>
          <p:cNvPicPr>
            <a:picLocks noChangeAspect="1"/>
          </p:cNvPicPr>
          <p:nvPr/>
        </p:nvPicPr>
        <p:blipFill>
          <a:blip r:embed="rId3" cstate="print"/>
          <a:stretch>
            <a:fillRect/>
          </a:stretch>
        </p:blipFill>
        <p:spPr>
          <a:xfrm>
            <a:off x="0" y="0"/>
            <a:ext cx="9144000" cy="1785925"/>
          </a:xfrm>
          <a:prstGeom prst="rect">
            <a:avLst/>
          </a:prstGeom>
          <a:noFill/>
          <a:ln>
            <a:noFill/>
          </a:ln>
        </p:spPr>
      </p:pic>
      <p:sp>
        <p:nvSpPr>
          <p:cNvPr id="10" name="9 CuadroTexto"/>
          <p:cNvSpPr txBox="1"/>
          <p:nvPr/>
        </p:nvSpPr>
        <p:spPr>
          <a:xfrm>
            <a:off x="0" y="1785926"/>
            <a:ext cx="9144000" cy="253916"/>
          </a:xfrm>
          <a:prstGeom prst="rect">
            <a:avLst/>
          </a:prstGeom>
          <a:solidFill>
            <a:schemeClr val="accent6">
              <a:lumMod val="60000"/>
              <a:lumOff val="40000"/>
            </a:schemeClr>
          </a:solidFill>
        </p:spPr>
        <p:txBody>
          <a:bodyPr wrap="square" rtlCol="0">
            <a:spAutoFit/>
          </a:bodyPr>
          <a:lstStyle/>
          <a:p>
            <a:endParaRPr lang="es-MX" sz="1050" dirty="0"/>
          </a:p>
        </p:txBody>
      </p:sp>
      <p:sp>
        <p:nvSpPr>
          <p:cNvPr id="11" name="10 Rectángulo"/>
          <p:cNvSpPr/>
          <p:nvPr/>
        </p:nvSpPr>
        <p:spPr>
          <a:xfrm rot="16200000">
            <a:off x="-697379" y="5055041"/>
            <a:ext cx="1957445" cy="276999"/>
          </a:xfrm>
          <a:prstGeom prst="rect">
            <a:avLst/>
          </a:prstGeom>
          <a:solidFill>
            <a:schemeClr val="tx2">
              <a:lumMod val="40000"/>
              <a:lumOff val="6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a:t>
            </a:r>
            <a:endParaRPr lang="es-MX" sz="1200" dirty="0" smtClean="0">
              <a:latin typeface="Eras Demi ITC" pitchFamily="34" charset="0"/>
              <a:cs typeface="Arial" pitchFamily="34" charset="0"/>
            </a:endParaRPr>
          </a:p>
        </p:txBody>
      </p:sp>
      <p:pic>
        <p:nvPicPr>
          <p:cNvPr id="12" name="Picture 5"/>
          <p:cNvPicPr>
            <a:picLocks noChangeAspect="1" noChangeArrowheads="1"/>
          </p:cNvPicPr>
          <p:nvPr/>
        </p:nvPicPr>
        <p:blipFill>
          <a:blip r:embed="rId4"/>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13" name="12 Rectángulo"/>
          <p:cNvSpPr/>
          <p:nvPr/>
        </p:nvSpPr>
        <p:spPr>
          <a:xfrm>
            <a:off x="6643702" y="142852"/>
            <a:ext cx="1957445" cy="584775"/>
          </a:xfrm>
          <a:prstGeom prst="rect">
            <a:avLst/>
          </a:prstGeom>
        </p:spPr>
        <p:txBody>
          <a:bodyPr wrap="square">
            <a:spAutoFit/>
          </a:bodyPr>
          <a:lstStyle/>
          <a:p>
            <a:pPr lvl="0" algn="r" fontAlgn="base">
              <a:spcBef>
                <a:spcPct val="0"/>
              </a:spcBef>
              <a:spcAft>
                <a:spcPct val="0"/>
              </a:spcAft>
            </a:pPr>
            <a:r>
              <a:rPr lang="es-MX" sz="3200" dirty="0" smtClean="0">
                <a:latin typeface="Eras Demi ITC" pitchFamily="34" charset="0"/>
                <a:ea typeface="Calibri" pitchFamily="34" charset="0"/>
                <a:cs typeface="Times New Roman" pitchFamily="18" charset="0"/>
              </a:rPr>
              <a:t>FUGAS</a:t>
            </a:r>
            <a:endParaRPr lang="es-MX" sz="3200" dirty="0" smtClean="0">
              <a:latin typeface="Eras Demi ITC" pitchFamily="34" charset="0"/>
              <a:cs typeface="Arial" pitchFamily="34" charset="0"/>
            </a:endParaRPr>
          </a:p>
        </p:txBody>
      </p:sp>
      <p:graphicFrame>
        <p:nvGraphicFramePr>
          <p:cNvPr id="14" name="1 Gráfico"/>
          <p:cNvGraphicFramePr>
            <a:graphicFrameLocks noGrp="1"/>
          </p:cNvGraphicFramePr>
          <p:nvPr/>
        </p:nvGraphicFramePr>
        <p:xfrm>
          <a:off x="1071538" y="2000240"/>
          <a:ext cx="7053810" cy="472017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00100" y="2500306"/>
            <a:ext cx="4572000" cy="3108543"/>
          </a:xfrm>
          <a:prstGeom prst="rect">
            <a:avLst/>
          </a:prstGeom>
        </p:spPr>
        <p:txBody>
          <a:bodyPr>
            <a:spAutoFit/>
          </a:bodyPr>
          <a:lstStyle/>
          <a:p>
            <a:pPr algn="just"/>
            <a:r>
              <a:rPr lang="es-MX" sz="1400" dirty="0" smtClean="0"/>
              <a:t>En algunas dependencias se atienden más fugas que en el resto del campus y esto se repite cada año.</a:t>
            </a:r>
          </a:p>
          <a:p>
            <a:pPr algn="just"/>
            <a:endParaRPr lang="es-MX" sz="1400" dirty="0" smtClean="0"/>
          </a:p>
          <a:p>
            <a:pPr algn="just">
              <a:buBlip>
                <a:blip r:embed="rId3"/>
              </a:buBlip>
            </a:pPr>
            <a:r>
              <a:rPr lang="es-MX" sz="1400" dirty="0" smtClean="0"/>
              <a:t>Tienda </a:t>
            </a:r>
            <a:r>
              <a:rPr lang="es-MX" sz="1400" dirty="0" smtClean="0"/>
              <a:t>UNAM                                                            Sector 3</a:t>
            </a:r>
            <a:endParaRPr lang="es-MX" sz="1400" dirty="0" smtClean="0"/>
          </a:p>
          <a:p>
            <a:pPr algn="just">
              <a:buBlip>
                <a:blip r:embed="rId3"/>
              </a:buBlip>
            </a:pPr>
            <a:r>
              <a:rPr lang="es-MX" sz="1400" dirty="0" smtClean="0"/>
              <a:t>Vivero </a:t>
            </a:r>
            <a:r>
              <a:rPr lang="es-MX" sz="1400" dirty="0" smtClean="0"/>
              <a:t>Alto </a:t>
            </a:r>
            <a:r>
              <a:rPr lang="es-MX" sz="1400" dirty="0" smtClean="0"/>
              <a:t>                                                                Sector </a:t>
            </a:r>
            <a:r>
              <a:rPr lang="es-MX" sz="1400" dirty="0" smtClean="0"/>
              <a:t>1</a:t>
            </a:r>
            <a:endParaRPr lang="es-MX" sz="1400" dirty="0" smtClean="0"/>
          </a:p>
          <a:p>
            <a:pPr algn="just">
              <a:buBlip>
                <a:blip r:embed="rId3"/>
              </a:buBlip>
            </a:pPr>
            <a:r>
              <a:rPr lang="es-MX" sz="1400" dirty="0" smtClean="0"/>
              <a:t>Facultad de Ciencias Políticas y </a:t>
            </a:r>
            <a:r>
              <a:rPr lang="es-MX" sz="1400" dirty="0" smtClean="0"/>
              <a:t>Sociales              Sector 3</a:t>
            </a:r>
            <a:endParaRPr lang="es-MX" sz="1400" dirty="0" smtClean="0"/>
          </a:p>
          <a:p>
            <a:pPr algn="just">
              <a:buBlip>
                <a:blip r:embed="rId3"/>
              </a:buBlip>
            </a:pPr>
            <a:r>
              <a:rPr lang="es-MX" sz="1400" dirty="0" smtClean="0"/>
              <a:t>Facultad de </a:t>
            </a:r>
            <a:r>
              <a:rPr lang="es-MX" sz="1400" dirty="0" smtClean="0"/>
              <a:t>Química                                                Sector 1</a:t>
            </a:r>
            <a:endParaRPr lang="es-MX" sz="1400" dirty="0" smtClean="0"/>
          </a:p>
          <a:p>
            <a:pPr algn="just">
              <a:buBlip>
                <a:blip r:embed="rId3"/>
              </a:buBlip>
            </a:pPr>
            <a:r>
              <a:rPr lang="es-MX" sz="1400" dirty="0" smtClean="0"/>
              <a:t>Facultad de </a:t>
            </a:r>
            <a:r>
              <a:rPr lang="es-MX" sz="1400" dirty="0" smtClean="0"/>
              <a:t>Medicina </a:t>
            </a:r>
            <a:r>
              <a:rPr lang="es-MX" sz="1400" dirty="0" smtClean="0"/>
              <a:t>                                             Sector </a:t>
            </a:r>
            <a:r>
              <a:rPr lang="es-MX" sz="1400" dirty="0" smtClean="0"/>
              <a:t>1</a:t>
            </a:r>
            <a:endParaRPr lang="es-MX" sz="1400" dirty="0" smtClean="0"/>
          </a:p>
          <a:p>
            <a:pPr algn="just">
              <a:buBlip>
                <a:blip r:embed="rId3"/>
              </a:buBlip>
            </a:pPr>
            <a:r>
              <a:rPr lang="es-MX" sz="1400" dirty="0" smtClean="0"/>
              <a:t>Facultad de Medicina Veterinaria y </a:t>
            </a:r>
            <a:r>
              <a:rPr lang="es-MX" sz="1400" dirty="0" smtClean="0"/>
              <a:t>Zootecnia   Sector 1</a:t>
            </a:r>
            <a:endParaRPr lang="es-MX" sz="1400" dirty="0" smtClean="0"/>
          </a:p>
          <a:p>
            <a:pPr algn="just">
              <a:buBlip>
                <a:blip r:embed="rId3"/>
              </a:buBlip>
            </a:pPr>
            <a:r>
              <a:rPr lang="es-MX" sz="1400" dirty="0" smtClean="0"/>
              <a:t>Campos Deportivos ((zona sur</a:t>
            </a:r>
            <a:r>
              <a:rPr lang="es-MX" sz="1400" dirty="0" smtClean="0"/>
              <a:t>)                             Sector 2</a:t>
            </a:r>
            <a:endParaRPr lang="es-MX" sz="1400" dirty="0" smtClean="0"/>
          </a:p>
          <a:p>
            <a:pPr algn="just"/>
            <a:endParaRPr lang="es-MX" sz="1400" dirty="0" smtClean="0"/>
          </a:p>
          <a:p>
            <a:pPr algn="just"/>
            <a:r>
              <a:rPr lang="es-MX" sz="1400" dirty="0" smtClean="0"/>
              <a:t>Sumando las fugas atendidas al año en estas dependencias, representan alrededor del </a:t>
            </a:r>
            <a:r>
              <a:rPr lang="es-MX" sz="1400" b="1" dirty="0" smtClean="0"/>
              <a:t>25% del total de las fugas atendidas en todo el campus .</a:t>
            </a:r>
          </a:p>
        </p:txBody>
      </p:sp>
      <p:pic>
        <p:nvPicPr>
          <p:cNvPr id="8" name="7 Imagen" descr="737905_97101310.jpg"/>
          <p:cNvPicPr>
            <a:picLocks noChangeAspect="1"/>
          </p:cNvPicPr>
          <p:nvPr/>
        </p:nvPicPr>
        <p:blipFill>
          <a:blip r:embed="rId4" cstate="print"/>
          <a:stretch>
            <a:fillRect/>
          </a:stretch>
        </p:blipFill>
        <p:spPr>
          <a:xfrm>
            <a:off x="0" y="0"/>
            <a:ext cx="9144000" cy="1785925"/>
          </a:xfrm>
          <a:prstGeom prst="rect">
            <a:avLst/>
          </a:prstGeom>
          <a:noFill/>
          <a:ln>
            <a:noFill/>
          </a:ln>
        </p:spPr>
      </p:pic>
      <p:sp>
        <p:nvSpPr>
          <p:cNvPr id="9" name="8 Rectángulo"/>
          <p:cNvSpPr/>
          <p:nvPr/>
        </p:nvSpPr>
        <p:spPr>
          <a:xfrm>
            <a:off x="6643702" y="142852"/>
            <a:ext cx="1957445" cy="584775"/>
          </a:xfrm>
          <a:prstGeom prst="rect">
            <a:avLst/>
          </a:prstGeom>
        </p:spPr>
        <p:txBody>
          <a:bodyPr wrap="square">
            <a:spAutoFit/>
          </a:bodyPr>
          <a:lstStyle/>
          <a:p>
            <a:pPr lvl="0" algn="r" fontAlgn="base">
              <a:spcBef>
                <a:spcPct val="0"/>
              </a:spcBef>
              <a:spcAft>
                <a:spcPct val="0"/>
              </a:spcAft>
            </a:pPr>
            <a:r>
              <a:rPr lang="es-MX" sz="3200" dirty="0" smtClean="0">
                <a:latin typeface="Eras Demi ITC" pitchFamily="34" charset="0"/>
                <a:ea typeface="Calibri" pitchFamily="34" charset="0"/>
                <a:cs typeface="Times New Roman" pitchFamily="18" charset="0"/>
              </a:rPr>
              <a:t>FUGAS</a:t>
            </a:r>
            <a:endParaRPr lang="es-MX" sz="3200" dirty="0" smtClean="0">
              <a:latin typeface="Eras Demi ITC" pitchFamily="34" charset="0"/>
              <a:cs typeface="Arial" pitchFamily="34" charset="0"/>
            </a:endParaRPr>
          </a:p>
        </p:txBody>
      </p:sp>
      <p:sp>
        <p:nvSpPr>
          <p:cNvPr id="10" name="9 CuadroTexto"/>
          <p:cNvSpPr txBox="1"/>
          <p:nvPr/>
        </p:nvSpPr>
        <p:spPr>
          <a:xfrm>
            <a:off x="0" y="1785926"/>
            <a:ext cx="9144000" cy="253916"/>
          </a:xfrm>
          <a:prstGeom prst="rect">
            <a:avLst/>
          </a:prstGeom>
          <a:solidFill>
            <a:schemeClr val="accent1">
              <a:lumMod val="20000"/>
              <a:lumOff val="80000"/>
            </a:schemeClr>
          </a:solidFill>
        </p:spPr>
        <p:txBody>
          <a:bodyPr wrap="square" rtlCol="0">
            <a:spAutoFit/>
          </a:bodyPr>
          <a:lstStyle/>
          <a:p>
            <a:endParaRPr lang="es-MX" sz="1050" dirty="0"/>
          </a:p>
        </p:txBody>
      </p:sp>
      <p:sp>
        <p:nvSpPr>
          <p:cNvPr id="11" name="10 Rectángulo"/>
          <p:cNvSpPr/>
          <p:nvPr/>
        </p:nvSpPr>
        <p:spPr>
          <a:xfrm rot="16200000">
            <a:off x="-697379" y="5055041"/>
            <a:ext cx="1957445" cy="276999"/>
          </a:xfrm>
          <a:prstGeom prst="rect">
            <a:avLst/>
          </a:prstGeom>
          <a:solidFill>
            <a:schemeClr val="tx2">
              <a:lumMod val="40000"/>
              <a:lumOff val="6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FUGAS  EN C.U</a:t>
            </a:r>
            <a:endParaRPr lang="es-MX" sz="1200" dirty="0" smtClean="0">
              <a:latin typeface="Eras Demi ITC" pitchFamily="34" charset="0"/>
              <a:cs typeface="Arial" pitchFamily="34" charset="0"/>
            </a:endParaRPr>
          </a:p>
        </p:txBody>
      </p:sp>
      <p:pic>
        <p:nvPicPr>
          <p:cNvPr id="12" name="Picture 5"/>
          <p:cNvPicPr>
            <a:picLocks noChangeAspect="1" noChangeArrowheads="1"/>
          </p:cNvPicPr>
          <p:nvPr/>
        </p:nvPicPr>
        <p:blipFill>
          <a:blip r:embed="rId5"/>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13" name="12 Rectángulo"/>
          <p:cNvSpPr/>
          <p:nvPr/>
        </p:nvSpPr>
        <p:spPr>
          <a:xfrm>
            <a:off x="6215074" y="3143248"/>
            <a:ext cx="2500330" cy="1600438"/>
          </a:xfrm>
          <a:prstGeom prst="rect">
            <a:avLst/>
          </a:prstGeom>
          <a:solidFill>
            <a:schemeClr val="accent4">
              <a:lumMod val="20000"/>
              <a:lumOff val="80000"/>
            </a:schemeClr>
          </a:solidFill>
        </p:spPr>
        <p:txBody>
          <a:bodyPr wrap="square">
            <a:spAutoFit/>
          </a:bodyPr>
          <a:lstStyle/>
          <a:p>
            <a:r>
              <a:rPr lang="es-MX" sz="1400" dirty="0" smtClean="0"/>
              <a:t>Adicionalmente a la construcción de estadísticas, se han llevado a cabo fundamentalmente dos actividades para tratar de identificar los puntos donde existan fugas:</a:t>
            </a:r>
          </a:p>
        </p:txBody>
      </p:sp>
      <p:sp>
        <p:nvSpPr>
          <p:cNvPr id="14" name="13 Rectángulo"/>
          <p:cNvSpPr/>
          <p:nvPr/>
        </p:nvSpPr>
        <p:spPr>
          <a:xfrm>
            <a:off x="6215074" y="4714884"/>
            <a:ext cx="2500330" cy="1231106"/>
          </a:xfrm>
          <a:prstGeom prst="rect">
            <a:avLst/>
          </a:prstGeom>
          <a:solidFill>
            <a:schemeClr val="accent4">
              <a:lumMod val="20000"/>
              <a:lumOff val="80000"/>
            </a:schemeClr>
          </a:solidFill>
        </p:spPr>
        <p:txBody>
          <a:bodyPr wrap="square">
            <a:spAutoFit/>
          </a:bodyPr>
          <a:lstStyle/>
          <a:p>
            <a:endParaRPr lang="es-MX" dirty="0" smtClean="0"/>
          </a:p>
          <a:p>
            <a:pPr>
              <a:buBlip>
                <a:blip r:embed="rId3"/>
              </a:buBlip>
            </a:pPr>
            <a:r>
              <a:rPr lang="es-MX" sz="1400" b="1" dirty="0" smtClean="0"/>
              <a:t>Macro-medición en los sectores</a:t>
            </a:r>
          </a:p>
          <a:p>
            <a:pPr>
              <a:buBlip>
                <a:blip r:embed="rId3"/>
              </a:buBlip>
            </a:pPr>
            <a:r>
              <a:rPr lang="es-MX" sz="1400" b="1" dirty="0" smtClean="0"/>
              <a:t>Inspección de la red de drenaje</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991</Words>
  <Application>Microsoft Office PowerPoint</Application>
  <PresentationFormat>Presentación en pantalla (4:3)</PresentationFormat>
  <Paragraphs>211</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Company>Instituto de Ingenieria, UNAM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JRochaG</dc:creator>
  <cp:lastModifiedBy>JRochaG</cp:lastModifiedBy>
  <cp:revision>32</cp:revision>
  <dcterms:created xsi:type="dcterms:W3CDTF">2009-09-30T14:56:32Z</dcterms:created>
  <dcterms:modified xsi:type="dcterms:W3CDTF">2009-11-27T23:18:11Z</dcterms:modified>
</cp:coreProperties>
</file>